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03" r:id="rId6"/>
    <p:sldId id="299" r:id="rId7"/>
    <p:sldId id="297" r:id="rId8"/>
    <p:sldId id="307" r:id="rId9"/>
    <p:sldId id="305" r:id="rId10"/>
    <p:sldId id="301" r:id="rId11"/>
    <p:sldId id="306" r:id="rId12"/>
    <p:sldId id="300" r:id="rId13"/>
    <p:sldId id="311" r:id="rId14"/>
    <p:sldId id="308" r:id="rId15"/>
    <p:sldId id="309" r:id="rId16"/>
    <p:sldId id="30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EB434E"/>
    <a:srgbClr val="996600"/>
    <a:srgbClr val="CC9900"/>
    <a:srgbClr val="99CC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1" d="100"/>
          <a:sy n="81" d="100"/>
        </p:scale>
        <p:origin x="1483"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40" cy="46482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970940" y="3"/>
            <a:ext cx="3037840" cy="464820"/>
          </a:xfrm>
          <a:prstGeom prst="rect">
            <a:avLst/>
          </a:prstGeom>
        </p:spPr>
        <p:txBody>
          <a:bodyPr vert="horz" lIns="91440" tIns="45720" rIns="91440" bIns="45720" rtlCol="0"/>
          <a:lstStyle>
            <a:lvl1pPr algn="r">
              <a:defRPr sz="1200"/>
            </a:lvl1pPr>
          </a:lstStyle>
          <a:p>
            <a:fld id="{975C59A8-CCB7-4B3D-BACC-831660A396EE}" type="datetimeFigureOut">
              <a:rPr lang="en-NZ" smtClean="0"/>
              <a:t>28/01/2021</a:t>
            </a:fld>
            <a:endParaRPr lang="en-NZ"/>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3" y="8829970"/>
            <a:ext cx="3037840" cy="46482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970940" y="8829970"/>
            <a:ext cx="3037840" cy="464820"/>
          </a:xfrm>
          <a:prstGeom prst="rect">
            <a:avLst/>
          </a:prstGeom>
        </p:spPr>
        <p:txBody>
          <a:bodyPr vert="horz" lIns="91440" tIns="45720" rIns="91440" bIns="45720" rtlCol="0" anchor="b"/>
          <a:lstStyle>
            <a:lvl1pPr algn="r">
              <a:defRPr sz="1200"/>
            </a:lvl1pPr>
          </a:lstStyle>
          <a:p>
            <a:fld id="{EF7B4602-E8BD-46BF-AFF0-C7134BA28072}" type="slidenum">
              <a:rPr lang="en-NZ" smtClean="0"/>
              <a:t>‹#›</a:t>
            </a:fld>
            <a:endParaRPr lang="en-NZ"/>
          </a:p>
        </p:txBody>
      </p:sp>
    </p:spTree>
    <p:extLst>
      <p:ext uri="{BB962C8B-B14F-4D97-AF65-F5344CB8AC3E}">
        <p14:creationId xmlns:p14="http://schemas.microsoft.com/office/powerpoint/2010/main" val="3400326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2</a:t>
            </a:fld>
            <a:endParaRPr lang="en-NZ"/>
          </a:p>
        </p:txBody>
      </p:sp>
    </p:spTree>
    <p:extLst>
      <p:ext uri="{BB962C8B-B14F-4D97-AF65-F5344CB8AC3E}">
        <p14:creationId xmlns:p14="http://schemas.microsoft.com/office/powerpoint/2010/main" val="8810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11</a:t>
            </a:fld>
            <a:endParaRPr lang="en-NZ"/>
          </a:p>
        </p:txBody>
      </p:sp>
    </p:spTree>
    <p:extLst>
      <p:ext uri="{BB962C8B-B14F-4D97-AF65-F5344CB8AC3E}">
        <p14:creationId xmlns:p14="http://schemas.microsoft.com/office/powerpoint/2010/main" val="367799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12</a:t>
            </a:fld>
            <a:endParaRPr lang="en-NZ"/>
          </a:p>
        </p:txBody>
      </p:sp>
    </p:spTree>
    <p:extLst>
      <p:ext uri="{BB962C8B-B14F-4D97-AF65-F5344CB8AC3E}">
        <p14:creationId xmlns:p14="http://schemas.microsoft.com/office/powerpoint/2010/main" val="40472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13</a:t>
            </a:fld>
            <a:endParaRPr lang="en-NZ"/>
          </a:p>
        </p:txBody>
      </p:sp>
    </p:spTree>
    <p:extLst>
      <p:ext uri="{BB962C8B-B14F-4D97-AF65-F5344CB8AC3E}">
        <p14:creationId xmlns:p14="http://schemas.microsoft.com/office/powerpoint/2010/main" val="77424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3</a:t>
            </a:fld>
            <a:endParaRPr lang="en-NZ"/>
          </a:p>
        </p:txBody>
      </p:sp>
    </p:spTree>
    <p:extLst>
      <p:ext uri="{BB962C8B-B14F-4D97-AF65-F5344CB8AC3E}">
        <p14:creationId xmlns:p14="http://schemas.microsoft.com/office/powerpoint/2010/main" val="332039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4</a:t>
            </a:fld>
            <a:endParaRPr lang="en-NZ"/>
          </a:p>
        </p:txBody>
      </p:sp>
    </p:spTree>
    <p:extLst>
      <p:ext uri="{BB962C8B-B14F-4D97-AF65-F5344CB8AC3E}">
        <p14:creationId xmlns:p14="http://schemas.microsoft.com/office/powerpoint/2010/main" val="273457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F7B4602-E8BD-46BF-AFF0-C7134BA28072}" type="slidenum">
              <a:rPr lang="en-NZ" smtClean="0"/>
              <a:t>5</a:t>
            </a:fld>
            <a:endParaRPr lang="en-NZ"/>
          </a:p>
        </p:txBody>
      </p:sp>
    </p:spTree>
    <p:extLst>
      <p:ext uri="{BB962C8B-B14F-4D97-AF65-F5344CB8AC3E}">
        <p14:creationId xmlns:p14="http://schemas.microsoft.com/office/powerpoint/2010/main" val="54116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6</a:t>
            </a:fld>
            <a:endParaRPr lang="en-NZ"/>
          </a:p>
        </p:txBody>
      </p:sp>
    </p:spTree>
    <p:extLst>
      <p:ext uri="{BB962C8B-B14F-4D97-AF65-F5344CB8AC3E}">
        <p14:creationId xmlns:p14="http://schemas.microsoft.com/office/powerpoint/2010/main" val="119986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7</a:t>
            </a:fld>
            <a:endParaRPr lang="en-NZ"/>
          </a:p>
        </p:txBody>
      </p:sp>
    </p:spTree>
    <p:extLst>
      <p:ext uri="{BB962C8B-B14F-4D97-AF65-F5344CB8AC3E}">
        <p14:creationId xmlns:p14="http://schemas.microsoft.com/office/powerpoint/2010/main" val="115822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8</a:t>
            </a:fld>
            <a:endParaRPr lang="en-NZ"/>
          </a:p>
        </p:txBody>
      </p:sp>
    </p:spTree>
    <p:extLst>
      <p:ext uri="{BB962C8B-B14F-4D97-AF65-F5344CB8AC3E}">
        <p14:creationId xmlns:p14="http://schemas.microsoft.com/office/powerpoint/2010/main" val="2417653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9</a:t>
            </a:fld>
            <a:endParaRPr lang="en-NZ"/>
          </a:p>
        </p:txBody>
      </p:sp>
    </p:spTree>
    <p:extLst>
      <p:ext uri="{BB962C8B-B14F-4D97-AF65-F5344CB8AC3E}">
        <p14:creationId xmlns:p14="http://schemas.microsoft.com/office/powerpoint/2010/main" val="3471591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EF7B4602-E8BD-46BF-AFF0-C7134BA28072}" type="slidenum">
              <a:rPr lang="en-NZ" smtClean="0"/>
              <a:t>10</a:t>
            </a:fld>
            <a:endParaRPr lang="en-NZ"/>
          </a:p>
        </p:txBody>
      </p:sp>
    </p:spTree>
    <p:extLst>
      <p:ext uri="{BB962C8B-B14F-4D97-AF65-F5344CB8AC3E}">
        <p14:creationId xmlns:p14="http://schemas.microsoft.com/office/powerpoint/2010/main" val="410852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BFCD70D3-617B-4D5E-A6E0-D3100217C650}" type="datetimeFigureOut">
              <a:rPr lang="en-NZ" smtClean="0"/>
              <a:t>28/01/2021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3292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FCD70D3-617B-4D5E-A6E0-D3100217C650}" type="datetimeFigureOut">
              <a:rPr lang="en-NZ" smtClean="0"/>
              <a:t>28/01/2021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03924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FCD70D3-617B-4D5E-A6E0-D3100217C650}" type="datetimeFigureOut">
              <a:rPr lang="en-NZ" smtClean="0"/>
              <a:t>28/01/2021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315019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BFCD70D3-617B-4D5E-A6E0-D3100217C650}" type="datetimeFigureOut">
              <a:rPr lang="en-NZ" smtClean="0"/>
              <a:t>28/01/2021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88432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D70D3-617B-4D5E-A6E0-D3100217C650}" type="datetimeFigureOut">
              <a:rPr lang="en-NZ" smtClean="0"/>
              <a:t>28/01/2021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162067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BFCD70D3-617B-4D5E-A6E0-D3100217C650}" type="datetimeFigureOut">
              <a:rPr lang="en-NZ" smtClean="0"/>
              <a:t>28/01/2021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65302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BFCD70D3-617B-4D5E-A6E0-D3100217C650}" type="datetimeFigureOut">
              <a:rPr lang="en-NZ" smtClean="0"/>
              <a:t>28/01/2021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559687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BFCD70D3-617B-4D5E-A6E0-D3100217C650}" type="datetimeFigureOut">
              <a:rPr lang="en-NZ" smtClean="0"/>
              <a:t>28/01/2021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248291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D70D3-617B-4D5E-A6E0-D3100217C650}" type="datetimeFigureOut">
              <a:rPr lang="en-NZ" smtClean="0"/>
              <a:t>28/01/2021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84782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D70D3-617B-4D5E-A6E0-D3100217C650}" type="datetimeFigureOut">
              <a:rPr lang="en-NZ" smtClean="0"/>
              <a:t>28/01/2021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84839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CD70D3-617B-4D5E-A6E0-D3100217C650}" type="datetimeFigureOut">
              <a:rPr lang="en-NZ" smtClean="0"/>
              <a:t>28/01/2021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47025C41-DE8B-4AF5-BDBF-A1E3350E8B37}" type="slidenum">
              <a:rPr lang="en-NZ" smtClean="0"/>
              <a:t>‹#›</a:t>
            </a:fld>
            <a:endParaRPr lang="en-NZ"/>
          </a:p>
        </p:txBody>
      </p:sp>
    </p:spTree>
    <p:extLst>
      <p:ext uri="{BB962C8B-B14F-4D97-AF65-F5344CB8AC3E}">
        <p14:creationId xmlns:p14="http://schemas.microsoft.com/office/powerpoint/2010/main" val="89561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D70D3-617B-4D5E-A6E0-D3100217C650}" type="datetimeFigureOut">
              <a:rPr lang="en-NZ" smtClean="0"/>
              <a:t>28/01/2021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25C41-DE8B-4AF5-BDBF-A1E3350E8B37}" type="slidenum">
              <a:rPr lang="en-NZ" smtClean="0"/>
              <a:t>‹#›</a:t>
            </a:fld>
            <a:endParaRPr lang="en-NZ"/>
          </a:p>
        </p:txBody>
      </p:sp>
    </p:spTree>
    <p:extLst>
      <p:ext uri="{BB962C8B-B14F-4D97-AF65-F5344CB8AC3E}">
        <p14:creationId xmlns:p14="http://schemas.microsoft.com/office/powerpoint/2010/main" val="305558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mailto:i3net@i3net.com.a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1.emf"/><Relationship Id="rId4" Type="http://schemas.openxmlformats.org/officeDocument/2006/relationships/hyperlink" Target="http://www.i3net.com.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aus01.safelinks.protection.outlook.com/?url=http%3A%2F%2Fi3net.com.au%2F&amp;data=02%7C01%7CBSpinelli%40arrow-electrical.com.au%7C72e16c8ec7c444ac502608d8498483bb%7C6ee0bbbbb36748bca9f9aa86f619f326%7C1%7C0%7C637340181709075372&amp;sdata=2%2BXpbFJLoej3a7k29Yl%2B1sYTkuOuprLjT7fTL8KoSU8%3D&amp;reserved=0"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5.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men smiling&#10;&#10;Description automatically generated with low confidence">
            <a:extLst>
              <a:ext uri="{FF2B5EF4-FFF2-40B4-BE49-F238E27FC236}">
                <a16:creationId xmlns:a16="http://schemas.microsoft.com/office/drawing/2014/main" id="{1FB8DCB4-D41D-40DB-A609-484A6EB997DC}"/>
              </a:ext>
            </a:extLst>
          </p:cNvPr>
          <p:cNvPicPr>
            <a:picLocks noChangeAspect="1"/>
          </p:cNvPicPr>
          <p:nvPr/>
        </p:nvPicPr>
        <p:blipFill rotWithShape="1">
          <a:blip r:embed="rId2">
            <a:extLst>
              <a:ext uri="{28A0092B-C50C-407E-A947-70E740481C1C}">
                <a14:useLocalDpi xmlns:a14="http://schemas.microsoft.com/office/drawing/2010/main" val="0"/>
              </a:ext>
            </a:extLst>
          </a:blip>
          <a:srcRect l="7586" t="1579" r="4817"/>
          <a:stretch/>
        </p:blipFill>
        <p:spPr>
          <a:xfrm>
            <a:off x="-1" y="-54980"/>
            <a:ext cx="9144001" cy="6858000"/>
          </a:xfrm>
          <a:prstGeom prst="rect">
            <a:avLst/>
          </a:prstGeom>
        </p:spPr>
      </p:pic>
      <p:sp>
        <p:nvSpPr>
          <p:cNvPr id="8" name="TextBox 7">
            <a:extLst>
              <a:ext uri="{FF2B5EF4-FFF2-40B4-BE49-F238E27FC236}">
                <a16:creationId xmlns:a16="http://schemas.microsoft.com/office/drawing/2014/main" id="{3BCDAB3D-83DF-8E4F-B624-6D72FFD82680}"/>
              </a:ext>
            </a:extLst>
          </p:cNvPr>
          <p:cNvSpPr txBox="1"/>
          <p:nvPr/>
        </p:nvSpPr>
        <p:spPr>
          <a:xfrm>
            <a:off x="3695307" y="5827102"/>
            <a:ext cx="3960440" cy="430887"/>
          </a:xfrm>
          <a:prstGeom prst="rect">
            <a:avLst/>
          </a:prstGeom>
          <a:noFill/>
        </p:spPr>
        <p:txBody>
          <a:bodyPr wrap="square" lIns="91440" tIns="45720" rIns="91440" bIns="45720" rtlCol="0" anchor="t">
            <a:spAutoFit/>
          </a:bodyPr>
          <a:lstStyle/>
          <a:p>
            <a:r>
              <a:rPr lang="en-NZ" sz="2200" b="1" dirty="0">
                <a:solidFill>
                  <a:schemeClr val="bg1"/>
                </a:solidFill>
                <a:latin typeface="Greycliff CF Extra Bold"/>
                <a:ea typeface="Greycliff CF Extra Bold" charset="0"/>
                <a:cs typeface="Greycliff CF Extra Bold" charset="0"/>
              </a:rPr>
              <a:t>Sponsorship Proposal</a:t>
            </a:r>
          </a:p>
        </p:txBody>
      </p:sp>
      <p:pic>
        <p:nvPicPr>
          <p:cNvPr id="5" name="Picture 4" descr="Logo&#10;&#10;Description automatically generated">
            <a:extLst>
              <a:ext uri="{FF2B5EF4-FFF2-40B4-BE49-F238E27FC236}">
                <a16:creationId xmlns:a16="http://schemas.microsoft.com/office/drawing/2014/main" id="{75A52A2F-43CF-4DE4-A492-3119836BE8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99" y="5276142"/>
            <a:ext cx="1587454" cy="1303374"/>
          </a:xfrm>
          <a:prstGeom prst="rect">
            <a:avLst/>
          </a:prstGeom>
        </p:spPr>
      </p:pic>
      <p:sp>
        <p:nvSpPr>
          <p:cNvPr id="14" name="TextBox 13">
            <a:extLst>
              <a:ext uri="{FF2B5EF4-FFF2-40B4-BE49-F238E27FC236}">
                <a16:creationId xmlns:a16="http://schemas.microsoft.com/office/drawing/2014/main" id="{4A5F9DBB-AE33-49C6-BEBD-488AF8CAB5C8}"/>
              </a:ext>
            </a:extLst>
          </p:cNvPr>
          <p:cNvSpPr txBox="1"/>
          <p:nvPr/>
        </p:nvSpPr>
        <p:spPr>
          <a:xfrm>
            <a:off x="3695307" y="5404609"/>
            <a:ext cx="5326145" cy="523220"/>
          </a:xfrm>
          <a:prstGeom prst="rect">
            <a:avLst/>
          </a:prstGeom>
          <a:noFill/>
        </p:spPr>
        <p:txBody>
          <a:bodyPr wrap="square" lIns="91440" tIns="45720" rIns="91440" bIns="45720" rtlCol="0" anchor="t">
            <a:spAutoFit/>
          </a:bodyPr>
          <a:lstStyle/>
          <a:p>
            <a:r>
              <a:rPr lang="en-NZ" sz="2800" b="1" dirty="0">
                <a:solidFill>
                  <a:schemeClr val="bg1"/>
                </a:solidFill>
                <a:latin typeface="Greycliff CF Extra Bold"/>
                <a:ea typeface="Greycliff CF Extra Bold" charset="0"/>
                <a:cs typeface="Greycliff CF Extra Bold" charset="0"/>
              </a:rPr>
              <a:t>2021 Illawarra Industry Showcase</a:t>
            </a:r>
            <a:endParaRPr lang="en-NZ" sz="2800" b="1" dirty="0">
              <a:solidFill>
                <a:schemeClr val="bg1"/>
              </a:solidFill>
              <a:latin typeface="Greycliff CF Extra Bold" charset="0"/>
              <a:ea typeface="Greycliff CF Extra Bold" charset="0"/>
              <a:cs typeface="Greycliff CF Extra Bold" charset="0"/>
            </a:endParaRPr>
          </a:p>
        </p:txBody>
      </p:sp>
    </p:spTree>
    <p:extLst>
      <p:ext uri="{BB962C8B-B14F-4D97-AF65-F5344CB8AC3E}">
        <p14:creationId xmlns:p14="http://schemas.microsoft.com/office/powerpoint/2010/main" val="316731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637" y="5979612"/>
            <a:ext cx="890758" cy="731354"/>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681D83C7-E7DC-4F85-B2DF-6DABD5820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41563"/>
            <a:ext cx="3262310" cy="2174873"/>
          </a:xfrm>
          <a:prstGeom prst="rect">
            <a:avLst/>
          </a:prstGeom>
        </p:spPr>
      </p:pic>
      <p:pic>
        <p:nvPicPr>
          <p:cNvPr id="20" name="Picture 19" descr="A picture containing text, person, indoor, ceiling&#10;&#10;Description automatically generated">
            <a:extLst>
              <a:ext uri="{FF2B5EF4-FFF2-40B4-BE49-F238E27FC236}">
                <a16:creationId xmlns:a16="http://schemas.microsoft.com/office/drawing/2014/main" id="{E8118FAA-C14B-4152-A857-C65044A8C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262310" cy="2177592"/>
          </a:xfrm>
          <a:prstGeom prst="rect">
            <a:avLst/>
          </a:prstGeom>
        </p:spPr>
      </p:pic>
      <p:sp>
        <p:nvSpPr>
          <p:cNvPr id="10" name="Content Placeholder 2">
            <a:extLst>
              <a:ext uri="{FF2B5EF4-FFF2-40B4-BE49-F238E27FC236}">
                <a16:creationId xmlns:a16="http://schemas.microsoft.com/office/drawing/2014/main" id="{5C24CF87-C5B8-4240-8F07-341F1213956D}"/>
              </a:ext>
            </a:extLst>
          </p:cNvPr>
          <p:cNvSpPr>
            <a:spLocks noGrp="1"/>
          </p:cNvSpPr>
          <p:nvPr>
            <p:ph idx="1"/>
          </p:nvPr>
        </p:nvSpPr>
        <p:spPr>
          <a:xfrm>
            <a:off x="3552150" y="1134962"/>
            <a:ext cx="5445771" cy="3174881"/>
          </a:xfrm>
        </p:spPr>
        <p:txBody>
          <a:bodyPr vert="horz" lIns="91440" tIns="45720" rIns="91440" bIns="45720" rtlCol="0" anchor="t">
            <a:noAutofit/>
          </a:bodyPr>
          <a:lstStyle/>
          <a:p>
            <a:pPr marL="0" indent="0">
              <a:buNone/>
            </a:pPr>
            <a:r>
              <a:rPr lang="en-US" sz="1600" b="1" i="0" u="none" strike="noStrike" baseline="0" dirty="0">
                <a:solidFill>
                  <a:srgbClr val="000000"/>
                </a:solidFill>
                <a:latin typeface="+mj-lt"/>
              </a:rPr>
              <a:t>Benefits</a:t>
            </a:r>
          </a:p>
          <a:p>
            <a:r>
              <a:rPr lang="en-US" sz="1600" b="1" i="0" u="none" strike="noStrike" baseline="0" dirty="0">
                <a:latin typeface="+mj-lt"/>
              </a:rPr>
              <a:t>2 x conference registrations (includes tickets to </a:t>
            </a:r>
            <a:r>
              <a:rPr lang="en-US" sz="1600" b="1" dirty="0">
                <a:solidFill>
                  <a:srgbClr val="211D1E"/>
                </a:solidFill>
                <a:latin typeface="+mj-lt"/>
              </a:rPr>
              <a:t>Networking Reception, Conference Dinner and Breakfast event).</a:t>
            </a:r>
            <a:endParaRPr lang="en-US" sz="1600" b="1" i="0" u="none" strike="noStrike" baseline="0" dirty="0">
              <a:solidFill>
                <a:srgbClr val="211D1E"/>
              </a:solidFill>
              <a:latin typeface="+mj-lt"/>
            </a:endParaRPr>
          </a:p>
          <a:p>
            <a:r>
              <a:rPr lang="en-US" sz="1600" b="1" i="0" u="none" strike="noStrike" baseline="0" dirty="0">
                <a:solidFill>
                  <a:srgbClr val="211D1E"/>
                </a:solidFill>
                <a:latin typeface="+mj-lt"/>
              </a:rPr>
              <a:t>Front row seating during dinner event.</a:t>
            </a:r>
          </a:p>
          <a:p>
            <a:r>
              <a:rPr lang="en-US" sz="1600" b="1" i="0" u="none" strike="noStrike" baseline="0" dirty="0">
                <a:solidFill>
                  <a:srgbClr val="211D1E"/>
                </a:solidFill>
                <a:latin typeface="+mj-lt"/>
              </a:rPr>
              <a:t>Acknowledgment in conference opening session</a:t>
            </a:r>
          </a:p>
          <a:p>
            <a:r>
              <a:rPr lang="en-US" sz="1600" b="1" i="0" u="none" strike="noStrike" baseline="0" dirty="0">
                <a:solidFill>
                  <a:srgbClr val="211D1E"/>
                </a:solidFill>
                <a:latin typeface="+mj-lt"/>
              </a:rPr>
              <a:t>1 banner (to be supplied by sponsor) on stage during Dinner and Breakfast events (type and size of banner to be determined by Conference Secretariat).</a:t>
            </a:r>
          </a:p>
          <a:p>
            <a:r>
              <a:rPr lang="en-US" sz="1600" b="1" i="0" u="none" strike="noStrike" baseline="0" dirty="0">
                <a:solidFill>
                  <a:srgbClr val="211D1E"/>
                </a:solidFill>
                <a:latin typeface="+mj-lt"/>
              </a:rPr>
              <a:t>Logo on holding slide prior to sessions.</a:t>
            </a:r>
          </a:p>
          <a:p>
            <a:r>
              <a:rPr lang="en-US" sz="1600" b="1" i="0" u="none" strike="noStrike" baseline="0" dirty="0">
                <a:solidFill>
                  <a:srgbClr val="211D1E"/>
                </a:solidFill>
                <a:latin typeface="+mj-lt"/>
              </a:rPr>
              <a:t>Logo on inside cover of printed program.</a:t>
            </a:r>
          </a:p>
          <a:p>
            <a:r>
              <a:rPr lang="en-US" sz="1600" b="1" i="0" u="none" strike="noStrike" baseline="0" dirty="0">
                <a:solidFill>
                  <a:srgbClr val="211D1E"/>
                </a:solidFill>
                <a:latin typeface="+mj-lt"/>
              </a:rPr>
              <a:t>200-word profile on conference website and printed program.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rPr>
              <a:t>Only $1,500.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600" b="1" dirty="0">
                <a:solidFill>
                  <a:srgbClr val="211D1E"/>
                </a:solidFill>
                <a:latin typeface="+mj-lt"/>
                <a:ea typeface="Calibri" panose="020F0502020204030204" pitchFamily="34" charset="0"/>
              </a:rPr>
              <a:t>Popular option due to high visibility.</a:t>
            </a:r>
            <a:endPar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endParaRP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sp>
        <p:nvSpPr>
          <p:cNvPr id="15" name="Title 1">
            <a:extLst>
              <a:ext uri="{FF2B5EF4-FFF2-40B4-BE49-F238E27FC236}">
                <a16:creationId xmlns:a16="http://schemas.microsoft.com/office/drawing/2014/main" id="{940A296E-62D2-43AA-874D-E3A3F71C5D4D}"/>
              </a:ext>
            </a:extLst>
          </p:cNvPr>
          <p:cNvSpPr txBox="1">
            <a:spLocks/>
          </p:cNvSpPr>
          <p:nvPr/>
        </p:nvSpPr>
        <p:spPr>
          <a:xfrm>
            <a:off x="3525014" y="350145"/>
            <a:ext cx="5792200" cy="648072"/>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9600" b="1" dirty="0">
                <a:solidFill>
                  <a:schemeClr val="accent1">
                    <a:lumMod val="50000"/>
                  </a:schemeClr>
                </a:solidFill>
                <a:latin typeface="Greycliff CF Heavy"/>
                <a:ea typeface="Tahoma"/>
                <a:cs typeface="Tahoma"/>
              </a:rPr>
              <a:t>Showcase sponsorship</a:t>
            </a:r>
            <a:endParaRPr lang="en-NZ" sz="2400" b="1" dirty="0">
              <a:solidFill>
                <a:schemeClr val="accent1">
                  <a:lumMod val="50000"/>
                </a:schemeClr>
              </a:solidFill>
              <a:latin typeface="Greycliff CF Heavy"/>
              <a:ea typeface="Tahoma"/>
              <a:cs typeface="Tahoma"/>
            </a:endParaRPr>
          </a:p>
        </p:txBody>
      </p:sp>
      <p:pic>
        <p:nvPicPr>
          <p:cNvPr id="19" name="Picture 18" descr="A picture containing text, ceiling, indoor, person&#10;&#10;Description automatically generated">
            <a:extLst>
              <a:ext uri="{FF2B5EF4-FFF2-40B4-BE49-F238E27FC236}">
                <a16:creationId xmlns:a16="http://schemas.microsoft.com/office/drawing/2014/main" id="{FC36863F-45E0-4A5D-9E35-5915DA8323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680407"/>
            <a:ext cx="3262310" cy="2177592"/>
          </a:xfrm>
          <a:prstGeom prst="rect">
            <a:avLst/>
          </a:prstGeom>
        </p:spPr>
      </p:pic>
      <p:sp>
        <p:nvSpPr>
          <p:cNvPr id="21" name="TextBox 20">
            <a:extLst>
              <a:ext uri="{FF2B5EF4-FFF2-40B4-BE49-F238E27FC236}">
                <a16:creationId xmlns:a16="http://schemas.microsoft.com/office/drawing/2014/main" id="{C860A700-9056-4E7C-BE66-3190C996985A}"/>
              </a:ext>
            </a:extLst>
          </p:cNvPr>
          <p:cNvSpPr txBox="1"/>
          <p:nvPr/>
        </p:nvSpPr>
        <p:spPr>
          <a:xfrm>
            <a:off x="3552150" y="765630"/>
            <a:ext cx="4659084" cy="369332"/>
          </a:xfrm>
          <a:prstGeom prst="rect">
            <a:avLst/>
          </a:prstGeom>
          <a:noFill/>
        </p:spPr>
        <p:txBody>
          <a:bodyPr wrap="square">
            <a:spAutoFit/>
          </a:bodyPr>
          <a:lstStyle/>
          <a:p>
            <a:r>
              <a:rPr lang="en-US" b="1" dirty="0">
                <a:solidFill>
                  <a:schemeClr val="accent1">
                    <a:lumMod val="50000"/>
                  </a:schemeClr>
                </a:solidFill>
                <a:latin typeface="Greycliff CF Heavy"/>
                <a:ea typeface="Tahoma"/>
                <a:cs typeface="Tahoma"/>
              </a:rPr>
              <a:t>Huge brand visibility! </a:t>
            </a:r>
            <a:endParaRPr lang="en-AU" dirty="0"/>
          </a:p>
        </p:txBody>
      </p:sp>
    </p:spTree>
    <p:extLst>
      <p:ext uri="{BB962C8B-B14F-4D97-AF65-F5344CB8AC3E}">
        <p14:creationId xmlns:p14="http://schemas.microsoft.com/office/powerpoint/2010/main" val="10552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052" y="6005263"/>
            <a:ext cx="880698" cy="723095"/>
          </a:xfrm>
          <a:prstGeom prst="rect">
            <a:avLst/>
          </a:prstGeom>
        </p:spPr>
      </p:pic>
      <p:sp>
        <p:nvSpPr>
          <p:cNvPr id="10" name="Content Placeholder 2">
            <a:extLst>
              <a:ext uri="{FF2B5EF4-FFF2-40B4-BE49-F238E27FC236}">
                <a16:creationId xmlns:a16="http://schemas.microsoft.com/office/drawing/2014/main" id="{5C24CF87-C5B8-4240-8F07-341F1213956D}"/>
              </a:ext>
            </a:extLst>
          </p:cNvPr>
          <p:cNvSpPr>
            <a:spLocks noGrp="1"/>
          </p:cNvSpPr>
          <p:nvPr>
            <p:ph idx="1"/>
          </p:nvPr>
        </p:nvSpPr>
        <p:spPr>
          <a:xfrm>
            <a:off x="3541979" y="2004933"/>
            <a:ext cx="5445771" cy="2470729"/>
          </a:xfrm>
        </p:spPr>
        <p:txBody>
          <a:bodyPr vert="horz" lIns="91440" tIns="45720" rIns="91440" bIns="45720" rtlCol="0" anchor="t">
            <a:noAutofit/>
          </a:bodyPr>
          <a:lstStyle/>
          <a:p>
            <a:pPr marL="0" indent="0">
              <a:buNone/>
            </a:pPr>
            <a:r>
              <a:rPr lang="en-US" sz="1800" b="1" i="0" u="none" strike="noStrike" baseline="0" dirty="0">
                <a:solidFill>
                  <a:srgbClr val="000000"/>
                </a:solidFill>
                <a:latin typeface="Greycliff CF"/>
              </a:rPr>
              <a:t>Benefits</a:t>
            </a:r>
          </a:p>
          <a:p>
            <a:pPr>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Double length expo position</a:t>
            </a:r>
          </a:p>
          <a:p>
            <a:pPr>
              <a:defRPr/>
            </a:pPr>
            <a:r>
              <a:rPr lang="en-US" sz="1800" b="1" dirty="0">
                <a:solidFill>
                  <a:srgbClr val="211D1E"/>
                </a:solidFill>
                <a:latin typeface="Greycliff CF"/>
                <a:ea typeface="Calibri" panose="020F0502020204030204" pitchFamily="34" charset="0"/>
              </a:rPr>
              <a:t>Huge brand visibility</a:t>
            </a:r>
          </a:p>
          <a:p>
            <a:pPr>
              <a:defRPr/>
            </a:pPr>
            <a:r>
              <a:rPr lang="en-US" sz="1800" b="1" dirty="0">
                <a:solidFill>
                  <a:srgbClr val="211D1E"/>
                </a:solidFill>
                <a:latin typeface="Greycliff CF"/>
                <a:ea typeface="Calibri" panose="020F0502020204030204" pitchFamily="34" charset="0"/>
              </a:rPr>
              <a:t>Only two premium expo positions available.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800" b="1" dirty="0">
              <a:solidFill>
                <a:srgbClr val="211D1E"/>
              </a:solidFill>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$1000</a:t>
            </a: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sp>
        <p:nvSpPr>
          <p:cNvPr id="15" name="Title 1">
            <a:extLst>
              <a:ext uri="{FF2B5EF4-FFF2-40B4-BE49-F238E27FC236}">
                <a16:creationId xmlns:a16="http://schemas.microsoft.com/office/drawing/2014/main" id="{940A296E-62D2-43AA-874D-E3A3F71C5D4D}"/>
              </a:ext>
            </a:extLst>
          </p:cNvPr>
          <p:cNvSpPr txBox="1">
            <a:spLocks/>
          </p:cNvSpPr>
          <p:nvPr/>
        </p:nvSpPr>
        <p:spPr>
          <a:xfrm>
            <a:off x="3525014" y="350145"/>
            <a:ext cx="5792200" cy="648072"/>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9600" b="1" dirty="0">
                <a:solidFill>
                  <a:schemeClr val="accent1">
                    <a:lumMod val="50000"/>
                  </a:schemeClr>
                </a:solidFill>
                <a:latin typeface="Greycliff CF Heavy"/>
                <a:ea typeface="Tahoma"/>
                <a:cs typeface="Tahoma"/>
              </a:rPr>
              <a:t>Premium expo position</a:t>
            </a:r>
            <a:endParaRPr lang="en-NZ" sz="2400" b="1" dirty="0">
              <a:solidFill>
                <a:schemeClr val="accent1">
                  <a:lumMod val="50000"/>
                </a:schemeClr>
              </a:solidFill>
              <a:latin typeface="Greycliff CF Heavy"/>
              <a:ea typeface="Tahoma"/>
              <a:cs typeface="Tahoma"/>
            </a:endParaRPr>
          </a:p>
        </p:txBody>
      </p:sp>
      <p:sp>
        <p:nvSpPr>
          <p:cNvPr id="11" name="TextBox 10">
            <a:extLst>
              <a:ext uri="{FF2B5EF4-FFF2-40B4-BE49-F238E27FC236}">
                <a16:creationId xmlns:a16="http://schemas.microsoft.com/office/drawing/2014/main" id="{2FD08D1C-3EAE-4D1E-9946-5E7486F84375}"/>
              </a:ext>
            </a:extLst>
          </p:cNvPr>
          <p:cNvSpPr txBox="1"/>
          <p:nvPr/>
        </p:nvSpPr>
        <p:spPr>
          <a:xfrm>
            <a:off x="3558192" y="773206"/>
            <a:ext cx="5161602" cy="646331"/>
          </a:xfrm>
          <a:prstGeom prst="rect">
            <a:avLst/>
          </a:prstGeom>
          <a:noFill/>
        </p:spPr>
        <p:txBody>
          <a:bodyPr wrap="square">
            <a:spAutoFit/>
          </a:bodyPr>
          <a:lstStyle/>
          <a:p>
            <a:r>
              <a:rPr lang="en-US" b="1" dirty="0">
                <a:solidFill>
                  <a:schemeClr val="accent1">
                    <a:lumMod val="50000"/>
                  </a:schemeClr>
                </a:solidFill>
                <a:latin typeface="Greycliff CF Heavy"/>
                <a:ea typeface="Tahoma"/>
                <a:cs typeface="Tahoma"/>
              </a:rPr>
              <a:t>Note: This offer is only available to i3net members and partners.</a:t>
            </a:r>
            <a:endParaRPr lang="en-AU" dirty="0"/>
          </a:p>
        </p:txBody>
      </p:sp>
      <p:pic>
        <p:nvPicPr>
          <p:cNvPr id="3" name="Picture 2" descr="A picture containing person, indoor, ceiling, standing&#10;&#10;Description automatically generated">
            <a:extLst>
              <a:ext uri="{FF2B5EF4-FFF2-40B4-BE49-F238E27FC236}">
                <a16:creationId xmlns:a16="http://schemas.microsoft.com/office/drawing/2014/main" id="{08F9E644-95F0-4771-A944-805B9E4442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82338"/>
            <a:ext cx="3136066" cy="2093324"/>
          </a:xfrm>
          <a:prstGeom prst="rect">
            <a:avLst/>
          </a:prstGeom>
        </p:spPr>
      </p:pic>
      <p:pic>
        <p:nvPicPr>
          <p:cNvPr id="5" name="Picture 4" descr="A picture containing text, indoor, person, standing&#10;&#10;Description automatically generated">
            <a:extLst>
              <a:ext uri="{FF2B5EF4-FFF2-40B4-BE49-F238E27FC236}">
                <a16:creationId xmlns:a16="http://schemas.microsoft.com/office/drawing/2014/main" id="{1C77194C-34FE-44AA-A497-0F0BE5C734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764676"/>
            <a:ext cx="3136066" cy="2093324"/>
          </a:xfrm>
          <a:prstGeom prst="rect">
            <a:avLst/>
          </a:prstGeom>
        </p:spPr>
      </p:pic>
      <p:pic>
        <p:nvPicPr>
          <p:cNvPr id="7" name="Picture 6" descr="A group of people in a room&#10;&#10;Description automatically generated with medium confidence">
            <a:extLst>
              <a:ext uri="{FF2B5EF4-FFF2-40B4-BE49-F238E27FC236}">
                <a16:creationId xmlns:a16="http://schemas.microsoft.com/office/drawing/2014/main" id="{3509BC15-9678-45F2-B229-EDB1121CA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136066" cy="2093324"/>
          </a:xfrm>
          <a:prstGeom prst="rect">
            <a:avLst/>
          </a:prstGeom>
        </p:spPr>
      </p:pic>
    </p:spTree>
    <p:extLst>
      <p:ext uri="{BB962C8B-B14F-4D97-AF65-F5344CB8AC3E}">
        <p14:creationId xmlns:p14="http://schemas.microsoft.com/office/powerpoint/2010/main" val="300822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3478" y="270205"/>
            <a:ext cx="5293530" cy="648072"/>
          </a:xfrm>
        </p:spPr>
        <p:txBody>
          <a:bodyPr>
            <a:normAutofit fontScale="90000"/>
          </a:bodyPr>
          <a:lstStyle/>
          <a:p>
            <a:pPr algn="l"/>
            <a:r>
              <a:rPr lang="en-NZ" sz="2400" b="1" dirty="0">
                <a:solidFill>
                  <a:schemeClr val="accent1">
                    <a:lumMod val="50000"/>
                  </a:schemeClr>
                </a:solidFill>
                <a:latin typeface="Greycliff CF Heavy"/>
                <a:ea typeface="Tahoma"/>
                <a:cs typeface="Tahoma"/>
              </a:rPr>
              <a:t>Why be a part of the Illawarra Industry Showcase?</a:t>
            </a:r>
          </a:p>
        </p:txBody>
      </p:sp>
      <p:sp>
        <p:nvSpPr>
          <p:cNvPr id="3" name="Content Placeholder 2"/>
          <p:cNvSpPr>
            <a:spLocks noGrp="1"/>
          </p:cNvSpPr>
          <p:nvPr>
            <p:ph idx="1"/>
          </p:nvPr>
        </p:nvSpPr>
        <p:spPr>
          <a:xfrm>
            <a:off x="3503478" y="1003772"/>
            <a:ext cx="5167770" cy="4612116"/>
          </a:xfrm>
        </p:spPr>
        <p:txBody>
          <a:bodyPr vert="horz" lIns="91440" tIns="45720" rIns="91440" bIns="45720" rtlCol="0" anchor="t">
            <a:noAutofit/>
          </a:bodyPr>
          <a:lstStyle/>
          <a:p>
            <a:pPr marL="0" indent="0">
              <a:buNone/>
            </a:pPr>
            <a:r>
              <a:rPr lang="en-AU" sz="1800" b="1" dirty="0">
                <a:solidFill>
                  <a:srgbClr val="000000"/>
                </a:solidFill>
                <a:latin typeface="Calibri" panose="020F0502020204030204" pitchFamily="34" charset="0"/>
                <a:ea typeface="Calibri" panose="020F0502020204030204" pitchFamily="34" charset="0"/>
              </a:rPr>
              <a:t>“Essentially t</a:t>
            </a:r>
            <a:r>
              <a:rPr lang="en-AU" sz="1800" b="1" dirty="0">
                <a:solidFill>
                  <a:srgbClr val="000000"/>
                </a:solidFill>
                <a:effectLst/>
                <a:latin typeface="Calibri" panose="020F0502020204030204" pitchFamily="34" charset="0"/>
                <a:ea typeface="Calibri" panose="020F0502020204030204" pitchFamily="34" charset="0"/>
              </a:rPr>
              <a:t>he Showcase is the premier Illawarra networking event for industry-based companies.</a:t>
            </a:r>
            <a:br>
              <a:rPr lang="en-AU" sz="1800" b="1" dirty="0">
                <a:solidFill>
                  <a:srgbClr val="000000"/>
                </a:solidFill>
                <a:effectLst/>
                <a:latin typeface="Calibri" panose="020F0502020204030204" pitchFamily="34" charset="0"/>
                <a:ea typeface="Calibri" panose="020F0502020204030204" pitchFamily="34" charset="0"/>
              </a:rPr>
            </a:br>
            <a:br>
              <a:rPr lang="en-AU" sz="1800" b="1" dirty="0">
                <a:solidFill>
                  <a:srgbClr val="000000"/>
                </a:solidFill>
                <a:effectLst/>
                <a:latin typeface="Calibri" panose="020F0502020204030204" pitchFamily="34" charset="0"/>
                <a:ea typeface="Calibri" panose="020F0502020204030204" pitchFamily="34" charset="0"/>
              </a:rPr>
            </a:br>
            <a:r>
              <a:rPr lang="en-AU" sz="1800" b="1" dirty="0">
                <a:solidFill>
                  <a:srgbClr val="000000"/>
                </a:solidFill>
                <a:effectLst/>
                <a:latin typeface="Calibri" panose="020F0502020204030204" pitchFamily="34" charset="0"/>
                <a:ea typeface="Calibri" panose="020F0502020204030204" pitchFamily="34" charset="0"/>
              </a:rPr>
              <a:t>You know what it’s like when you’re so busy working in the business you never seem to find the time to look for new markets, connect with new people or retain those key relationships? Well at i3net we resolve this by holding the Showcase.</a:t>
            </a:r>
            <a:br>
              <a:rPr lang="en-AU" sz="1800" b="1" dirty="0">
                <a:solidFill>
                  <a:srgbClr val="000000"/>
                </a:solidFill>
                <a:effectLst/>
                <a:latin typeface="Calibri" panose="020F0502020204030204" pitchFamily="34" charset="0"/>
                <a:ea typeface="Calibri" panose="020F0502020204030204" pitchFamily="34" charset="0"/>
              </a:rPr>
            </a:br>
            <a:br>
              <a:rPr lang="en-AU" sz="1800" b="1" dirty="0">
                <a:solidFill>
                  <a:srgbClr val="000000"/>
                </a:solidFill>
                <a:effectLst/>
                <a:latin typeface="Calibri" panose="020F0502020204030204" pitchFamily="34" charset="0"/>
                <a:ea typeface="Calibri" panose="020F0502020204030204" pitchFamily="34" charset="0"/>
              </a:rPr>
            </a:br>
            <a:r>
              <a:rPr lang="en-AU" sz="1800" b="1" dirty="0">
                <a:solidFill>
                  <a:srgbClr val="000000"/>
                </a:solidFill>
                <a:effectLst/>
                <a:latin typeface="Calibri" panose="020F0502020204030204" pitchFamily="34" charset="0"/>
                <a:ea typeface="Calibri" panose="020F0502020204030204" pitchFamily="34" charset="0"/>
              </a:rPr>
              <a:t>At the event real business opportunities are presented, we introduce you to the right people and give you plenty of time to re-connect with old &amp; new contacts.</a:t>
            </a:r>
            <a:br>
              <a:rPr lang="en-AU" sz="1800" b="1" dirty="0">
                <a:solidFill>
                  <a:srgbClr val="000000"/>
                </a:solidFill>
                <a:effectLst/>
                <a:latin typeface="Calibri" panose="020F0502020204030204" pitchFamily="34" charset="0"/>
                <a:ea typeface="Calibri" panose="020F0502020204030204" pitchFamily="34" charset="0"/>
              </a:rPr>
            </a:br>
            <a:br>
              <a:rPr lang="en-AU" sz="1800" b="1" dirty="0">
                <a:solidFill>
                  <a:srgbClr val="000000"/>
                </a:solidFill>
                <a:effectLst/>
                <a:latin typeface="Calibri" panose="020F0502020204030204" pitchFamily="34" charset="0"/>
                <a:ea typeface="Calibri" panose="020F0502020204030204" pitchFamily="34" charset="0"/>
              </a:rPr>
            </a:br>
            <a:r>
              <a:rPr lang="en-AU" sz="1800" b="1" dirty="0">
                <a:solidFill>
                  <a:srgbClr val="000000"/>
                </a:solidFill>
                <a:effectLst/>
                <a:latin typeface="Calibri" panose="020F0502020204030204" pitchFamily="34" charset="0"/>
                <a:ea typeface="Calibri" panose="020F0502020204030204" pitchFamily="34" charset="0"/>
              </a:rPr>
              <a:t>So by attending the Showcase, you can end the calendar year on a high, and set your business up for 2021 and beyond.”</a:t>
            </a:r>
          </a:p>
          <a:p>
            <a:pPr marL="0" indent="0">
              <a:buNone/>
            </a:pPr>
            <a:endParaRPr lang="en-AU" sz="1800" b="1" dirty="0">
              <a:solidFill>
                <a:srgbClr val="000000"/>
              </a:solidFill>
              <a:latin typeface="Calibri" panose="020F0502020204030204" pitchFamily="34" charset="0"/>
              <a:cs typeface="Calibri"/>
            </a:endParaRPr>
          </a:p>
          <a:p>
            <a:pPr marL="0" indent="0">
              <a:buNone/>
            </a:pPr>
            <a:r>
              <a:rPr lang="en-AU" sz="1800" b="1" dirty="0">
                <a:solidFill>
                  <a:srgbClr val="000000"/>
                </a:solidFill>
                <a:latin typeface="Calibri" panose="020F0502020204030204" pitchFamily="34" charset="0"/>
                <a:cs typeface="Calibri"/>
              </a:rPr>
              <a:t>Bianca Perry, CEO, i3net. </a:t>
            </a:r>
            <a:endParaRPr lang="en-NZ" sz="1000" b="1" dirty="0">
              <a:latin typeface="Greycliff CF"/>
              <a:cs typeface="Calibri"/>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6137855"/>
            <a:ext cx="730896" cy="600100"/>
          </a:xfrm>
          <a:prstGeom prst="rect">
            <a:avLst/>
          </a:prstGeom>
        </p:spPr>
      </p:pic>
      <p:pic>
        <p:nvPicPr>
          <p:cNvPr id="14" name="Picture 13">
            <a:extLst>
              <a:ext uri="{FF2B5EF4-FFF2-40B4-BE49-F238E27FC236}">
                <a16:creationId xmlns:a16="http://schemas.microsoft.com/office/drawing/2014/main" id="{62BB7381-4A32-4059-9141-8BEC05F495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3262310" cy="2177592"/>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681D83C7-E7DC-4F85-B2DF-6DABD5820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41563"/>
            <a:ext cx="3262310" cy="2174873"/>
          </a:xfrm>
          <a:prstGeom prst="rect">
            <a:avLst/>
          </a:prstGeom>
        </p:spPr>
      </p:pic>
      <p:pic>
        <p:nvPicPr>
          <p:cNvPr id="20" name="Picture 19" descr="A picture containing text, person, indoor, ceiling&#10;&#10;Description automatically generated">
            <a:extLst>
              <a:ext uri="{FF2B5EF4-FFF2-40B4-BE49-F238E27FC236}">
                <a16:creationId xmlns:a16="http://schemas.microsoft.com/office/drawing/2014/main" id="{E8118FAA-C14B-4152-A857-C65044A8CF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2" y="4680408"/>
            <a:ext cx="3262310" cy="2177592"/>
          </a:xfrm>
          <a:prstGeom prst="rect">
            <a:avLst/>
          </a:prstGeom>
        </p:spPr>
      </p:pic>
    </p:spTree>
    <p:extLst>
      <p:ext uri="{BB962C8B-B14F-4D97-AF65-F5344CB8AC3E}">
        <p14:creationId xmlns:p14="http://schemas.microsoft.com/office/powerpoint/2010/main" val="217159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717" y="289427"/>
            <a:ext cx="6042507" cy="648072"/>
          </a:xfrm>
        </p:spPr>
        <p:txBody>
          <a:bodyPr>
            <a:normAutofit/>
          </a:bodyPr>
          <a:lstStyle/>
          <a:p>
            <a:pPr algn="l"/>
            <a:r>
              <a:rPr lang="en-NZ" sz="2400" b="1" dirty="0">
                <a:solidFill>
                  <a:schemeClr val="accent1">
                    <a:lumMod val="50000"/>
                  </a:schemeClr>
                </a:solidFill>
                <a:latin typeface="Greycliff CF Heavy"/>
                <a:ea typeface="Tahoma"/>
                <a:cs typeface="Tahoma"/>
              </a:rPr>
              <a:t>Contact i3net today and speak with our CEO</a:t>
            </a:r>
          </a:p>
        </p:txBody>
      </p:sp>
      <p:sp>
        <p:nvSpPr>
          <p:cNvPr id="3" name="Content Placeholder 2"/>
          <p:cNvSpPr>
            <a:spLocks noGrp="1"/>
          </p:cNvSpPr>
          <p:nvPr>
            <p:ph idx="1"/>
          </p:nvPr>
        </p:nvSpPr>
        <p:spPr>
          <a:xfrm>
            <a:off x="520808" y="1322013"/>
            <a:ext cx="5167770" cy="2433558"/>
          </a:xfrm>
        </p:spPr>
        <p:txBody>
          <a:bodyPr vert="horz" lIns="91440" tIns="45720" rIns="91440" bIns="45720" rtlCol="0" anchor="t">
            <a:noAutofit/>
          </a:bodyPr>
          <a:lstStyle/>
          <a:p>
            <a:pPr marL="0" indent="0">
              <a:buNone/>
            </a:pPr>
            <a:r>
              <a:rPr lang="en-AU" sz="2400" b="1"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Bianca Perry</a:t>
            </a:r>
            <a:endParaRPr lang="en-AU"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Chief Executive Officer, i3net</a:t>
            </a:r>
          </a:p>
          <a:p>
            <a:pPr marL="0" indent="0">
              <a:buNone/>
            </a:pPr>
            <a:r>
              <a:rPr lang="en-AU" sz="2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M: 0401 030 023 </a:t>
            </a:r>
          </a:p>
          <a:p>
            <a:pPr marL="0" indent="0">
              <a:buNone/>
            </a:pPr>
            <a:r>
              <a:rPr lang="en-AU" sz="2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E: </a:t>
            </a:r>
            <a:r>
              <a:rPr lang="en-AU" sz="2400" strike="noStrike"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i3net@i3net.com.au</a:t>
            </a:r>
            <a:r>
              <a:rPr lang="en-AU" sz="2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AU" sz="24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AU" sz="24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W: </a:t>
            </a:r>
            <a:r>
              <a:rPr lang="en-AU" sz="2400" strike="noStrike"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www.i3net.com.au</a:t>
            </a:r>
            <a:endParaRPr lang="en-AU" sz="2400" strike="noStrike"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AU" sz="24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0" name="Picture 9">
            <a:extLst>
              <a:ext uri="{FF2B5EF4-FFF2-40B4-BE49-F238E27FC236}">
                <a16:creationId xmlns:a16="http://schemas.microsoft.com/office/drawing/2014/main" id="{52DFEEA0-69E9-4329-9091-08ACC646A0EB}"/>
              </a:ext>
            </a:extLst>
          </p:cNvPr>
          <p:cNvPicPr>
            <a:picLocks noChangeAspect="1"/>
          </p:cNvPicPr>
          <p:nvPr/>
        </p:nvPicPr>
        <p:blipFill rotWithShape="1">
          <a:blip r:embed="rId5"/>
          <a:srcRect r="19048"/>
          <a:stretch/>
        </p:blipFill>
        <p:spPr>
          <a:xfrm>
            <a:off x="6296025" y="187136"/>
            <a:ext cx="1943100" cy="6550819"/>
          </a:xfrm>
          <a:prstGeom prst="rect">
            <a:avLst/>
          </a:prstGeom>
        </p:spPr>
      </p:pic>
      <p:pic>
        <p:nvPicPr>
          <p:cNvPr id="6" name="Picture 5" descr="Logo&#10;&#10;Description automatically generated">
            <a:extLst>
              <a:ext uri="{FF2B5EF4-FFF2-40B4-BE49-F238E27FC236}">
                <a16:creationId xmlns:a16="http://schemas.microsoft.com/office/drawing/2014/main" id="{69E26B5C-6BCE-410D-AE04-45F2D75DC5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979" y="4346613"/>
            <a:ext cx="730896" cy="600100"/>
          </a:xfrm>
          <a:prstGeom prst="rect">
            <a:avLst/>
          </a:prstGeom>
        </p:spPr>
      </p:pic>
      <p:sp>
        <p:nvSpPr>
          <p:cNvPr id="8" name="TextBox 7">
            <a:extLst>
              <a:ext uri="{FF2B5EF4-FFF2-40B4-BE49-F238E27FC236}">
                <a16:creationId xmlns:a16="http://schemas.microsoft.com/office/drawing/2014/main" id="{BDACF976-D7F3-4291-8983-3FC136D8C190}"/>
              </a:ext>
            </a:extLst>
          </p:cNvPr>
          <p:cNvSpPr txBox="1"/>
          <p:nvPr/>
        </p:nvSpPr>
        <p:spPr>
          <a:xfrm>
            <a:off x="1420302" y="4492774"/>
            <a:ext cx="4572000" cy="307777"/>
          </a:xfrm>
          <a:prstGeom prst="rect">
            <a:avLst/>
          </a:prstGeom>
          <a:noFill/>
        </p:spPr>
        <p:txBody>
          <a:bodyPr wrap="square">
            <a:spAutoFit/>
          </a:bodyPr>
          <a:lstStyle/>
          <a:p>
            <a:pPr marL="0" indent="0">
              <a:buNone/>
            </a:pPr>
            <a:r>
              <a:rPr lang="en-NZ" sz="1400" dirty="0">
                <a:latin typeface="Greycliff CF Heavy" pitchFamily="50" charset="0"/>
              </a:rPr>
              <a:t>The link between your business and Illawarra Industry</a:t>
            </a:r>
          </a:p>
        </p:txBody>
      </p:sp>
      <p:sp>
        <p:nvSpPr>
          <p:cNvPr id="9" name="TextBox 8">
            <a:extLst>
              <a:ext uri="{FF2B5EF4-FFF2-40B4-BE49-F238E27FC236}">
                <a16:creationId xmlns:a16="http://schemas.microsoft.com/office/drawing/2014/main" id="{3D93F5C6-5D2D-4601-BF66-120EE623146A}"/>
              </a:ext>
            </a:extLst>
          </p:cNvPr>
          <p:cNvSpPr txBox="1"/>
          <p:nvPr/>
        </p:nvSpPr>
        <p:spPr>
          <a:xfrm>
            <a:off x="161407" y="6237715"/>
            <a:ext cx="6434211" cy="461665"/>
          </a:xfrm>
          <a:prstGeom prst="rect">
            <a:avLst/>
          </a:prstGeom>
          <a:noFill/>
        </p:spPr>
        <p:txBody>
          <a:bodyPr wrap="square">
            <a:spAutoFit/>
          </a:bodyPr>
          <a:lstStyle/>
          <a:p>
            <a:pPr marL="0" indent="0">
              <a:buNone/>
            </a:pPr>
            <a:r>
              <a:rPr lang="en-NZ" sz="1200" dirty="0">
                <a:latin typeface="Greycliff CF Heavy" pitchFamily="50" charset="0"/>
              </a:rPr>
              <a:t>Note: This sponsorship document is subject to change. </a:t>
            </a:r>
          </a:p>
          <a:p>
            <a:pPr marL="0" indent="0">
              <a:buNone/>
            </a:pPr>
            <a:r>
              <a:rPr lang="en-NZ" sz="1200" dirty="0">
                <a:latin typeface="Greycliff CF Heavy" pitchFamily="50" charset="0"/>
              </a:rPr>
              <a:t>Please contact CEO Bianca Perry for the most up to date version. </a:t>
            </a:r>
          </a:p>
        </p:txBody>
      </p:sp>
    </p:spTree>
    <p:extLst>
      <p:ext uri="{BB962C8B-B14F-4D97-AF65-F5344CB8AC3E}">
        <p14:creationId xmlns:p14="http://schemas.microsoft.com/office/powerpoint/2010/main" val="234365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42" y="147034"/>
            <a:ext cx="6876256" cy="648072"/>
          </a:xfrm>
        </p:spPr>
        <p:txBody>
          <a:bodyPr>
            <a:normAutofit/>
          </a:bodyPr>
          <a:lstStyle/>
          <a:p>
            <a:pPr algn="l"/>
            <a:r>
              <a:rPr lang="en-NZ" sz="2400" b="1" dirty="0">
                <a:solidFill>
                  <a:schemeClr val="accent1">
                    <a:lumMod val="50000"/>
                  </a:schemeClr>
                </a:solidFill>
                <a:latin typeface="Greycliff CF Heavy"/>
                <a:ea typeface="Tahoma"/>
                <a:cs typeface="Tahoma"/>
              </a:rPr>
              <a:t>2021 Showcase Overview</a:t>
            </a:r>
          </a:p>
        </p:txBody>
      </p:sp>
      <p:sp>
        <p:nvSpPr>
          <p:cNvPr id="3" name="Content Placeholder 2"/>
          <p:cNvSpPr>
            <a:spLocks noGrp="1"/>
          </p:cNvSpPr>
          <p:nvPr>
            <p:ph idx="1"/>
          </p:nvPr>
        </p:nvSpPr>
        <p:spPr>
          <a:xfrm>
            <a:off x="3533774" y="903423"/>
            <a:ext cx="5445771" cy="2966301"/>
          </a:xfrm>
        </p:spPr>
        <p:txBody>
          <a:bodyPr vert="horz" lIns="91440" tIns="45720" rIns="91440" bIns="45720" rtlCol="0" anchor="t">
            <a:noAutofit/>
          </a:bodyPr>
          <a:lstStyle/>
          <a:p>
            <a:pPr marL="0" indent="0">
              <a:spcBef>
                <a:spcPts val="240"/>
              </a:spcBef>
              <a:buNone/>
            </a:pPr>
            <a:r>
              <a:rPr lang="en-NZ" sz="2000" b="1" dirty="0">
                <a:latin typeface="Greycliff CF"/>
              </a:rPr>
              <a:t>Who attends?</a:t>
            </a:r>
          </a:p>
          <a:p>
            <a:pPr>
              <a:spcBef>
                <a:spcPts val="240"/>
              </a:spcBef>
            </a:pPr>
            <a:r>
              <a:rPr lang="en-NZ" sz="2000" dirty="0">
                <a:latin typeface="Greycliff CF"/>
              </a:rPr>
              <a:t>Over 100 Industry leaders from across the country and the Illawarra are set to attend this event. </a:t>
            </a:r>
          </a:p>
          <a:p>
            <a:pPr marL="0" indent="0">
              <a:spcBef>
                <a:spcPts val="240"/>
              </a:spcBef>
              <a:buNone/>
            </a:pPr>
            <a:endParaRPr lang="en-NZ" sz="2000" dirty="0">
              <a:latin typeface="Greycliff CF"/>
            </a:endParaRPr>
          </a:p>
          <a:p>
            <a:pPr marL="0" indent="0">
              <a:spcBef>
                <a:spcPts val="240"/>
              </a:spcBef>
              <a:buNone/>
            </a:pPr>
            <a:r>
              <a:rPr lang="en-NZ" sz="2000" b="1" dirty="0">
                <a:latin typeface="Greycliff CF"/>
              </a:rPr>
              <a:t>What happens at the event?</a:t>
            </a:r>
          </a:p>
          <a:p>
            <a:pPr>
              <a:spcBef>
                <a:spcPts val="240"/>
              </a:spcBef>
            </a:pPr>
            <a:r>
              <a:rPr lang="en-NZ" sz="2000" dirty="0">
                <a:latin typeface="Greycliff CF"/>
              </a:rPr>
              <a:t>Speakers and panellists from </a:t>
            </a:r>
            <a:r>
              <a:rPr lang="en-US" sz="2000" dirty="0">
                <a:latin typeface="Greycliff CF"/>
              </a:rPr>
              <a:t>Manufacturing, Mining, Energy, Gas, Recycling, Wind, Space, Rail, Defence and Infrastructure Sectors</a:t>
            </a:r>
            <a:r>
              <a:rPr lang="en-NZ" sz="2000" dirty="0">
                <a:latin typeface="Greycliff CF"/>
              </a:rPr>
              <a:t> will take the stage, be at your table and in the room ready to hear from you. </a:t>
            </a:r>
          </a:p>
          <a:p>
            <a:pPr>
              <a:spcBef>
                <a:spcPts val="240"/>
              </a:spcBef>
            </a:pPr>
            <a:r>
              <a:rPr lang="en-NZ" sz="2000" dirty="0">
                <a:latin typeface="Greycliff CF"/>
              </a:rPr>
              <a:t>You will have meaningful conversations and connections with key decision makers over a drink and a meal. </a:t>
            </a:r>
          </a:p>
          <a:p>
            <a:pPr marL="0" indent="0">
              <a:spcBef>
                <a:spcPts val="240"/>
              </a:spcBef>
              <a:buNone/>
            </a:pPr>
            <a:endParaRPr lang="en-NZ" sz="2000" dirty="0">
              <a:latin typeface="Greycliff CF"/>
            </a:endParaRPr>
          </a:p>
          <a:p>
            <a:pPr marL="0" indent="0">
              <a:spcBef>
                <a:spcPts val="240"/>
              </a:spcBef>
              <a:buNone/>
            </a:pPr>
            <a:r>
              <a:rPr lang="en-NZ" sz="2000" b="1" dirty="0">
                <a:latin typeface="Greycliff CF"/>
              </a:rPr>
              <a:t>Schedule</a:t>
            </a:r>
          </a:p>
          <a:p>
            <a:pPr>
              <a:spcBef>
                <a:spcPts val="240"/>
              </a:spcBef>
            </a:pPr>
            <a:r>
              <a:rPr lang="en-NZ" sz="2000" dirty="0">
                <a:latin typeface="Greycliff CF"/>
              </a:rPr>
              <a:t>Showcase dinner</a:t>
            </a:r>
          </a:p>
          <a:p>
            <a:pPr>
              <a:spcBef>
                <a:spcPts val="240"/>
              </a:spcBef>
            </a:pPr>
            <a:r>
              <a:rPr lang="en-NZ" sz="2000" dirty="0">
                <a:latin typeface="Greycliff CF"/>
              </a:rPr>
              <a:t>Showcase breakfast.</a:t>
            </a:r>
          </a:p>
          <a:p>
            <a:pPr marL="0" indent="0">
              <a:buNone/>
            </a:pPr>
            <a:endParaRPr lang="en-AU" sz="1200" b="1" dirty="0">
              <a:effectLst/>
              <a:latin typeface="Greycliff CF"/>
              <a:ea typeface="Calibri" panose="020F0502020204030204" pitchFamily="34" charset="0"/>
            </a:endParaRPr>
          </a:p>
          <a:p>
            <a:pPr marL="0" indent="0">
              <a:buNone/>
            </a:pPr>
            <a:endParaRPr lang="en-AU" sz="1200" b="1" dirty="0">
              <a:effectLst/>
              <a:latin typeface="Greycliff CF"/>
              <a:ea typeface="Calibri" panose="020F0502020204030204" pitchFamily="34" charset="0"/>
            </a:endParaRPr>
          </a:p>
          <a:p>
            <a:pPr marL="0" indent="0">
              <a:buNone/>
            </a:pPr>
            <a:r>
              <a:rPr lang="en-AU" sz="1300" dirty="0">
                <a:effectLst/>
                <a:latin typeface="Greycliff CF"/>
                <a:ea typeface="Calibri" panose="020F0502020204030204" pitchFamily="34" charset="0"/>
              </a:rPr>
              <a:t>    </a:t>
            </a: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5907534"/>
            <a:ext cx="978545" cy="803432"/>
          </a:xfrm>
          <a:prstGeom prst="rect">
            <a:avLst/>
          </a:prstGeom>
        </p:spPr>
      </p:pic>
      <p:sp>
        <p:nvSpPr>
          <p:cNvPr id="19" name="Title 1">
            <a:extLst>
              <a:ext uri="{FF2B5EF4-FFF2-40B4-BE49-F238E27FC236}">
                <a16:creationId xmlns:a16="http://schemas.microsoft.com/office/drawing/2014/main" id="{75768F0D-655F-4355-B45F-AAACC909E7D1}"/>
              </a:ext>
            </a:extLst>
          </p:cNvPr>
          <p:cNvSpPr txBox="1">
            <a:spLocks/>
          </p:cNvSpPr>
          <p:nvPr/>
        </p:nvSpPr>
        <p:spPr>
          <a:xfrm>
            <a:off x="3462342" y="3869724"/>
            <a:ext cx="687625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NZ" sz="2400" b="1" dirty="0">
              <a:solidFill>
                <a:schemeClr val="accent1">
                  <a:lumMod val="50000"/>
                </a:schemeClr>
              </a:solidFill>
              <a:latin typeface="Greycliff CF Heavy"/>
              <a:ea typeface="Tahoma"/>
              <a:cs typeface="Tahoma"/>
            </a:endParaRPr>
          </a:p>
        </p:txBody>
      </p:sp>
      <p:pic>
        <p:nvPicPr>
          <p:cNvPr id="11" name="Picture 10">
            <a:extLst>
              <a:ext uri="{FF2B5EF4-FFF2-40B4-BE49-F238E27FC236}">
                <a16:creationId xmlns:a16="http://schemas.microsoft.com/office/drawing/2014/main" id="{358E2F75-D2CB-40A4-A7D5-BEE6180E33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5" y="0"/>
            <a:ext cx="3262310" cy="2177592"/>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620654B4-1832-4CFC-831E-77BBCE1BC9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5" y="2341563"/>
            <a:ext cx="3262310" cy="2174873"/>
          </a:xfrm>
          <a:prstGeom prst="rect">
            <a:avLst/>
          </a:prstGeom>
        </p:spPr>
      </p:pic>
      <p:pic>
        <p:nvPicPr>
          <p:cNvPr id="14" name="Picture 13" descr="A picture containing text, person, indoor, ceiling&#10;&#10;Description automatically generated">
            <a:extLst>
              <a:ext uri="{FF2B5EF4-FFF2-40B4-BE49-F238E27FC236}">
                <a16:creationId xmlns:a16="http://schemas.microsoft.com/office/drawing/2014/main" id="{6EFCE9D7-741C-483A-A438-3FC999767A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42" y="4680408"/>
            <a:ext cx="3262310" cy="2177592"/>
          </a:xfrm>
          <a:prstGeom prst="rect">
            <a:avLst/>
          </a:prstGeom>
        </p:spPr>
      </p:pic>
    </p:spTree>
    <p:extLst>
      <p:ext uri="{BB962C8B-B14F-4D97-AF65-F5344CB8AC3E}">
        <p14:creationId xmlns:p14="http://schemas.microsoft.com/office/powerpoint/2010/main" val="18004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2342" y="653199"/>
            <a:ext cx="5445771" cy="2966301"/>
          </a:xfrm>
        </p:spPr>
        <p:txBody>
          <a:bodyPr vert="horz" lIns="91440" tIns="45720" rIns="91440" bIns="45720" rtlCol="0" anchor="t">
            <a:noAutofit/>
          </a:bodyPr>
          <a:lstStyle/>
          <a:p>
            <a:pPr marL="0" indent="0">
              <a:buNone/>
            </a:pPr>
            <a:r>
              <a:rPr lang="en-AU" sz="1800" dirty="0">
                <a:effectLst/>
                <a:latin typeface="Greycliff CF"/>
                <a:ea typeface="Calibri" panose="020F0502020204030204" pitchFamily="34" charset="0"/>
              </a:rPr>
              <a:t>i3net, the Illawarra Innovative Industry Network, is a network of industry based companies working from the Illawarra. </a:t>
            </a:r>
          </a:p>
          <a:p>
            <a:pPr marL="0" indent="0">
              <a:buNone/>
            </a:pPr>
            <a:endParaRPr lang="en-AU" sz="1800" dirty="0">
              <a:latin typeface="Greycliff CF"/>
              <a:ea typeface="Calibri" panose="020F0502020204030204" pitchFamily="34" charset="0"/>
            </a:endParaRPr>
          </a:p>
          <a:p>
            <a:pPr marL="0" indent="0">
              <a:buNone/>
            </a:pPr>
            <a:r>
              <a:rPr lang="en-AU" sz="1800" dirty="0">
                <a:effectLst/>
                <a:latin typeface="Greycliff CF"/>
                <a:ea typeface="Calibri" panose="020F0502020204030204" pitchFamily="34" charset="0"/>
              </a:rPr>
              <a:t>From bolts to blast furnaces, i3net provides access to the Illawarra’s vast range of manufacturers, engineering service providers and industrial suppliers. </a:t>
            </a:r>
          </a:p>
          <a:p>
            <a:pPr marL="0" indent="0">
              <a:buNone/>
            </a:pPr>
            <a:endParaRPr lang="en-AU" sz="1800" dirty="0">
              <a:effectLst/>
              <a:latin typeface="Greycliff CF"/>
              <a:ea typeface="Calibri" panose="020F0502020204030204" pitchFamily="34" charset="0"/>
            </a:endParaRPr>
          </a:p>
          <a:p>
            <a:pPr marL="0" indent="0">
              <a:buNone/>
            </a:pPr>
            <a:r>
              <a:rPr lang="en-AU" sz="1800" dirty="0">
                <a:effectLst/>
                <a:latin typeface="Greycliff CF"/>
                <a:ea typeface="Calibri" panose="020F0502020204030204" pitchFamily="34" charset="0"/>
              </a:rPr>
              <a:t>The network was established over 18 years ago to promote the collective capability of industry to local, national and international markets. </a:t>
            </a:r>
          </a:p>
          <a:p>
            <a:pPr marL="0" indent="0">
              <a:buNone/>
            </a:pPr>
            <a:endParaRPr lang="en-AU" sz="1800" dirty="0">
              <a:latin typeface="Greycliff CF"/>
              <a:ea typeface="Calibri" panose="020F0502020204030204" pitchFamily="34" charset="0"/>
            </a:endParaRPr>
          </a:p>
          <a:p>
            <a:pPr marL="0" indent="0">
              <a:buNone/>
            </a:pPr>
            <a:r>
              <a:rPr lang="en-AU" sz="1800" dirty="0">
                <a:effectLst/>
                <a:latin typeface="Greycliff CF"/>
                <a:ea typeface="Calibri" panose="020F0502020204030204" pitchFamily="34" charset="0"/>
              </a:rPr>
              <a:t>The power behind the network is the depth of capability and skills that can be provided by one powerful industry resource.  </a:t>
            </a:r>
          </a:p>
          <a:p>
            <a:pPr marL="0" indent="0">
              <a:buNone/>
            </a:pPr>
            <a:r>
              <a:rPr lang="en-AU" sz="1800" dirty="0">
                <a:effectLst/>
                <a:latin typeface="Greycliff CF"/>
                <a:ea typeface="Calibri" panose="020F0502020204030204" pitchFamily="34" charset="0"/>
              </a:rPr>
              <a:t> </a:t>
            </a:r>
          </a:p>
          <a:p>
            <a:pPr marL="0" indent="0">
              <a:buNone/>
            </a:pPr>
            <a:r>
              <a:rPr lang="en-AU" sz="1800" dirty="0">
                <a:effectLst/>
                <a:latin typeface="Greycliff CF"/>
                <a:ea typeface="Calibri" panose="020F0502020204030204" pitchFamily="34" charset="0"/>
              </a:rPr>
              <a:t>You can find out more about i3net here: </a:t>
            </a:r>
            <a:r>
              <a:rPr lang="en-AU" sz="1800" u="sng" dirty="0">
                <a:effectLst/>
                <a:latin typeface="Greycliff CF"/>
                <a:ea typeface="Calibri" panose="020F0502020204030204" pitchFamily="34" charset="0"/>
                <a:hlinkClick r:id="rId3">
                  <a:extLst>
                    <a:ext uri="{A12FA001-AC4F-418D-AE19-62706E023703}">
                      <ahyp:hlinkClr xmlns:ahyp="http://schemas.microsoft.com/office/drawing/2018/hyperlinkcolor" val="tx"/>
                    </a:ext>
                  </a:extLst>
                </a:hlinkClick>
              </a:rPr>
              <a:t>http://i3net.com.au/</a:t>
            </a:r>
            <a:r>
              <a:rPr lang="en-AU" sz="1800" dirty="0">
                <a:effectLst/>
                <a:latin typeface="Greycliff CF"/>
                <a:ea typeface="Calibri" panose="020F0502020204030204" pitchFamily="34" charset="0"/>
              </a:rPr>
              <a:t>       </a:t>
            </a: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5907534"/>
            <a:ext cx="978545" cy="803432"/>
          </a:xfrm>
          <a:prstGeom prst="rect">
            <a:avLst/>
          </a:prstGeom>
        </p:spPr>
      </p:pic>
      <p:pic>
        <p:nvPicPr>
          <p:cNvPr id="8" name="Picture 7" descr="A group of people posing for a photo&#10;&#10;Description automatically generated">
            <a:extLst>
              <a:ext uri="{FF2B5EF4-FFF2-40B4-BE49-F238E27FC236}">
                <a16:creationId xmlns:a16="http://schemas.microsoft.com/office/drawing/2014/main" id="{A500B820-45C7-4D73-B8AC-ADFDEDAD60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5" y="4680408"/>
            <a:ext cx="3262310" cy="2177592"/>
          </a:xfrm>
          <a:prstGeom prst="rect">
            <a:avLst/>
          </a:prstGeom>
        </p:spPr>
      </p:pic>
      <p:pic>
        <p:nvPicPr>
          <p:cNvPr id="6" name="Picture 5" descr="A group of men shaking hands&#10;&#10;Description automatically generated with medium confidence">
            <a:extLst>
              <a:ext uri="{FF2B5EF4-FFF2-40B4-BE49-F238E27FC236}">
                <a16:creationId xmlns:a16="http://schemas.microsoft.com/office/drawing/2014/main" id="{D6E762C1-5ED2-422C-BAAF-94072E3FDF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262310" cy="2177592"/>
          </a:xfrm>
          <a:prstGeom prst="rect">
            <a:avLst/>
          </a:prstGeom>
        </p:spPr>
      </p:pic>
      <p:pic>
        <p:nvPicPr>
          <p:cNvPr id="17" name="Picture 16" descr="A picture containing text, ceiling, indoor, person&#10;&#10;Description automatically generated">
            <a:extLst>
              <a:ext uri="{FF2B5EF4-FFF2-40B4-BE49-F238E27FC236}">
                <a16:creationId xmlns:a16="http://schemas.microsoft.com/office/drawing/2014/main" id="{3CCF7CE8-8084-44EF-BC0D-F19EAD7291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5" y="2340204"/>
            <a:ext cx="3262310" cy="2177592"/>
          </a:xfrm>
          <a:prstGeom prst="rect">
            <a:avLst/>
          </a:prstGeom>
        </p:spPr>
      </p:pic>
      <p:sp>
        <p:nvSpPr>
          <p:cNvPr id="19" name="Title 1">
            <a:extLst>
              <a:ext uri="{FF2B5EF4-FFF2-40B4-BE49-F238E27FC236}">
                <a16:creationId xmlns:a16="http://schemas.microsoft.com/office/drawing/2014/main" id="{75768F0D-655F-4355-B45F-AAACC909E7D1}"/>
              </a:ext>
            </a:extLst>
          </p:cNvPr>
          <p:cNvSpPr txBox="1">
            <a:spLocks/>
          </p:cNvSpPr>
          <p:nvPr/>
        </p:nvSpPr>
        <p:spPr>
          <a:xfrm>
            <a:off x="3462342" y="147034"/>
            <a:ext cx="687625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NZ" sz="2400" b="1" dirty="0">
                <a:solidFill>
                  <a:schemeClr val="accent1">
                    <a:lumMod val="50000"/>
                  </a:schemeClr>
                </a:solidFill>
                <a:latin typeface="Greycliff CF Heavy"/>
                <a:ea typeface="Tahoma"/>
                <a:cs typeface="Tahoma"/>
              </a:rPr>
              <a:t>About i3net</a:t>
            </a:r>
          </a:p>
        </p:txBody>
      </p:sp>
    </p:spTree>
    <p:extLst>
      <p:ext uri="{BB962C8B-B14F-4D97-AF65-F5344CB8AC3E}">
        <p14:creationId xmlns:p14="http://schemas.microsoft.com/office/powerpoint/2010/main" val="21323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1637" y="5979612"/>
            <a:ext cx="890758" cy="731354"/>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681D83C7-E7DC-4F85-B2DF-6DABD5820A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41563"/>
            <a:ext cx="3262310" cy="2174873"/>
          </a:xfrm>
          <a:prstGeom prst="rect">
            <a:avLst/>
          </a:prstGeom>
        </p:spPr>
      </p:pic>
      <p:pic>
        <p:nvPicPr>
          <p:cNvPr id="20" name="Picture 19" descr="A picture containing text, person, indoor, ceiling&#10;&#10;Description automatically generated">
            <a:extLst>
              <a:ext uri="{FF2B5EF4-FFF2-40B4-BE49-F238E27FC236}">
                <a16:creationId xmlns:a16="http://schemas.microsoft.com/office/drawing/2014/main" id="{E8118FAA-C14B-4152-A857-C65044A8CF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3262310" cy="2177592"/>
          </a:xfrm>
          <a:prstGeom prst="rect">
            <a:avLst/>
          </a:prstGeom>
        </p:spPr>
      </p:pic>
      <p:sp>
        <p:nvSpPr>
          <p:cNvPr id="10" name="Content Placeholder 2">
            <a:extLst>
              <a:ext uri="{FF2B5EF4-FFF2-40B4-BE49-F238E27FC236}">
                <a16:creationId xmlns:a16="http://schemas.microsoft.com/office/drawing/2014/main" id="{5C24CF87-C5B8-4240-8F07-341F1213956D}"/>
              </a:ext>
            </a:extLst>
          </p:cNvPr>
          <p:cNvSpPr>
            <a:spLocks noGrp="1"/>
          </p:cNvSpPr>
          <p:nvPr>
            <p:ph idx="1"/>
          </p:nvPr>
        </p:nvSpPr>
        <p:spPr>
          <a:xfrm>
            <a:off x="3552150" y="1134962"/>
            <a:ext cx="5445771" cy="3174881"/>
          </a:xfrm>
        </p:spPr>
        <p:txBody>
          <a:bodyPr vert="horz" lIns="91440" tIns="45720" rIns="91440" bIns="45720" rtlCol="0" anchor="t">
            <a:noAutofit/>
          </a:bodyPr>
          <a:lstStyle/>
          <a:p>
            <a:pPr marL="0" indent="0">
              <a:buNone/>
            </a:pPr>
            <a:r>
              <a:rPr lang="en-US" sz="1600" b="1" i="0" u="none" strike="noStrike" baseline="0" dirty="0">
                <a:solidFill>
                  <a:srgbClr val="000000"/>
                </a:solidFill>
                <a:latin typeface="+mj-lt"/>
              </a:rPr>
              <a:t>Benefits</a:t>
            </a:r>
          </a:p>
          <a:p>
            <a:r>
              <a:rPr lang="en-US" sz="1600" b="1" i="0" u="none" strike="noStrike" baseline="0" dirty="0">
                <a:latin typeface="+mj-lt"/>
              </a:rPr>
              <a:t>4 x conference registrations (includes tickets to </a:t>
            </a:r>
            <a:r>
              <a:rPr lang="en-US" sz="1600" b="1" dirty="0">
                <a:solidFill>
                  <a:srgbClr val="211D1E"/>
                </a:solidFill>
                <a:latin typeface="+mj-lt"/>
              </a:rPr>
              <a:t>Networking Reception, Conference Dinner and Breakfast event).</a:t>
            </a:r>
            <a:endParaRPr lang="en-US" sz="1600" b="1" i="0" u="none" strike="noStrike" baseline="0" dirty="0">
              <a:solidFill>
                <a:srgbClr val="211D1E"/>
              </a:solidFill>
              <a:latin typeface="+mj-lt"/>
            </a:endParaRPr>
          </a:p>
          <a:p>
            <a:r>
              <a:rPr lang="en-US" sz="1600" b="1" i="0" u="none" strike="noStrike" baseline="0" dirty="0">
                <a:solidFill>
                  <a:srgbClr val="211D1E"/>
                </a:solidFill>
                <a:latin typeface="+mj-lt"/>
              </a:rPr>
              <a:t>VIP seating during dinner event.</a:t>
            </a:r>
          </a:p>
          <a:p>
            <a:r>
              <a:rPr lang="en-US" sz="1600" b="1" i="0" u="none" strike="noStrike" baseline="0" dirty="0">
                <a:solidFill>
                  <a:srgbClr val="211D1E"/>
                </a:solidFill>
                <a:latin typeface="+mj-lt"/>
              </a:rPr>
              <a:t>Acknowledgment in conference opening session</a:t>
            </a:r>
          </a:p>
          <a:p>
            <a:r>
              <a:rPr lang="en-US" sz="1600" b="1" dirty="0">
                <a:solidFill>
                  <a:srgbClr val="211D1E"/>
                </a:solidFill>
                <a:latin typeface="+mj-lt"/>
              </a:rPr>
              <a:t>Option for Sponsor to give vote of thanks at the end of the event.</a:t>
            </a:r>
            <a:endParaRPr lang="en-US" sz="1600" b="1" i="0" u="none" strike="noStrike" baseline="0" dirty="0">
              <a:solidFill>
                <a:srgbClr val="211D1E"/>
              </a:solidFill>
              <a:latin typeface="+mj-lt"/>
            </a:endParaRPr>
          </a:p>
          <a:p>
            <a:r>
              <a:rPr lang="en-US" sz="1600" b="1" i="0" u="none" strike="noStrike" baseline="0" dirty="0">
                <a:solidFill>
                  <a:srgbClr val="211D1E"/>
                </a:solidFill>
                <a:latin typeface="+mj-lt"/>
              </a:rPr>
              <a:t>1 banner (to be supplied by sponsor) on stage during event (type and size of banner to be determined by Conference Secretariat).</a:t>
            </a:r>
          </a:p>
          <a:p>
            <a:r>
              <a:rPr lang="en-US" sz="1600" b="1" i="0" u="none" strike="noStrike" baseline="0" dirty="0">
                <a:solidFill>
                  <a:srgbClr val="211D1E"/>
                </a:solidFill>
                <a:latin typeface="+mj-lt"/>
              </a:rPr>
              <a:t>Logo on holding slide prior to sessions.</a:t>
            </a:r>
          </a:p>
          <a:p>
            <a:r>
              <a:rPr lang="en-US" sz="1600" b="1" i="0" u="none" strike="noStrike" baseline="0" dirty="0">
                <a:solidFill>
                  <a:srgbClr val="211D1E"/>
                </a:solidFill>
                <a:latin typeface="+mj-lt"/>
              </a:rPr>
              <a:t>Logo on inside cover of printed program.</a:t>
            </a:r>
          </a:p>
          <a:p>
            <a:r>
              <a:rPr lang="en-US" sz="1600" b="1" i="0" u="none" strike="noStrike" baseline="0" dirty="0">
                <a:solidFill>
                  <a:srgbClr val="211D1E"/>
                </a:solidFill>
                <a:latin typeface="+mj-lt"/>
              </a:rPr>
              <a:t>200-word profile on conference website and printed program. </a:t>
            </a:r>
          </a:p>
          <a:p>
            <a:r>
              <a:rPr lang="en-US" sz="1600" b="1" i="0" u="none" strike="noStrike" baseline="0" dirty="0">
                <a:solidFill>
                  <a:srgbClr val="211D1E"/>
                </a:solidFill>
                <a:latin typeface="+mj-lt"/>
              </a:rPr>
              <a:t>List of all registered delegates provided to sponsor at conclusion of conference, subject to Privacy Act conditions.</a:t>
            </a:r>
            <a:endPar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211D1E"/>
                </a:solidFill>
                <a:effectLst/>
                <a:uLnTx/>
                <a:uFillTx/>
                <a:latin typeface="+mj-lt"/>
                <a:ea typeface="Calibri" panose="020F0502020204030204" pitchFamily="34" charset="0"/>
              </a:rPr>
              <a:t>Only $10,000.</a:t>
            </a: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sp>
        <p:nvSpPr>
          <p:cNvPr id="15" name="Title 1">
            <a:extLst>
              <a:ext uri="{FF2B5EF4-FFF2-40B4-BE49-F238E27FC236}">
                <a16:creationId xmlns:a16="http://schemas.microsoft.com/office/drawing/2014/main" id="{940A296E-62D2-43AA-874D-E3A3F71C5D4D}"/>
              </a:ext>
            </a:extLst>
          </p:cNvPr>
          <p:cNvSpPr txBox="1">
            <a:spLocks/>
          </p:cNvSpPr>
          <p:nvPr/>
        </p:nvSpPr>
        <p:spPr>
          <a:xfrm>
            <a:off x="3525014" y="350145"/>
            <a:ext cx="5792200" cy="648072"/>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9600" b="1" dirty="0">
                <a:solidFill>
                  <a:schemeClr val="accent1">
                    <a:lumMod val="50000"/>
                  </a:schemeClr>
                </a:solidFill>
                <a:latin typeface="Greycliff CF Heavy"/>
                <a:ea typeface="Tahoma"/>
                <a:cs typeface="Tahoma"/>
              </a:rPr>
              <a:t>Showcase dinner sponsor</a:t>
            </a:r>
            <a:endParaRPr lang="en-NZ" sz="2400" b="1" dirty="0">
              <a:solidFill>
                <a:schemeClr val="accent1">
                  <a:lumMod val="50000"/>
                </a:schemeClr>
              </a:solidFill>
              <a:latin typeface="Greycliff CF Heavy"/>
              <a:ea typeface="Tahoma"/>
              <a:cs typeface="Tahoma"/>
            </a:endParaRPr>
          </a:p>
        </p:txBody>
      </p:sp>
      <p:pic>
        <p:nvPicPr>
          <p:cNvPr id="19" name="Picture 18" descr="A picture containing text, ceiling, indoor, person&#10;&#10;Description automatically generated">
            <a:extLst>
              <a:ext uri="{FF2B5EF4-FFF2-40B4-BE49-F238E27FC236}">
                <a16:creationId xmlns:a16="http://schemas.microsoft.com/office/drawing/2014/main" id="{FC36863F-45E0-4A5D-9E35-5915DA8323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680407"/>
            <a:ext cx="3262310" cy="2177592"/>
          </a:xfrm>
          <a:prstGeom prst="rect">
            <a:avLst/>
          </a:prstGeom>
        </p:spPr>
      </p:pic>
      <p:sp>
        <p:nvSpPr>
          <p:cNvPr id="21" name="TextBox 20">
            <a:extLst>
              <a:ext uri="{FF2B5EF4-FFF2-40B4-BE49-F238E27FC236}">
                <a16:creationId xmlns:a16="http://schemas.microsoft.com/office/drawing/2014/main" id="{C860A700-9056-4E7C-BE66-3190C996985A}"/>
              </a:ext>
            </a:extLst>
          </p:cNvPr>
          <p:cNvSpPr txBox="1"/>
          <p:nvPr/>
        </p:nvSpPr>
        <p:spPr>
          <a:xfrm>
            <a:off x="3552150" y="765630"/>
            <a:ext cx="4659084" cy="369332"/>
          </a:xfrm>
          <a:prstGeom prst="rect">
            <a:avLst/>
          </a:prstGeom>
          <a:noFill/>
        </p:spPr>
        <p:txBody>
          <a:bodyPr wrap="square">
            <a:spAutoFit/>
          </a:bodyPr>
          <a:lstStyle/>
          <a:p>
            <a:r>
              <a:rPr lang="en-US" b="1" dirty="0">
                <a:solidFill>
                  <a:schemeClr val="accent1">
                    <a:lumMod val="50000"/>
                  </a:schemeClr>
                </a:solidFill>
                <a:latin typeface="Greycliff CF Heavy"/>
                <a:ea typeface="Tahoma"/>
                <a:cs typeface="Tahoma"/>
              </a:rPr>
              <a:t>Huge brand visibility! </a:t>
            </a:r>
            <a:endParaRPr lang="en-AU" dirty="0"/>
          </a:p>
        </p:txBody>
      </p:sp>
    </p:spTree>
    <p:extLst>
      <p:ext uri="{BB962C8B-B14F-4D97-AF65-F5344CB8AC3E}">
        <p14:creationId xmlns:p14="http://schemas.microsoft.com/office/powerpoint/2010/main" val="42628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2527" y="5766713"/>
            <a:ext cx="1182990" cy="971290"/>
          </a:xfrm>
          <a:prstGeom prst="rect">
            <a:avLst/>
          </a:prstGeom>
        </p:spPr>
      </p:pic>
      <p:sp>
        <p:nvSpPr>
          <p:cNvPr id="10" name="Content Placeholder 2">
            <a:extLst>
              <a:ext uri="{FF2B5EF4-FFF2-40B4-BE49-F238E27FC236}">
                <a16:creationId xmlns:a16="http://schemas.microsoft.com/office/drawing/2014/main" id="{5C24CF87-C5B8-4240-8F07-341F1213956D}"/>
              </a:ext>
            </a:extLst>
          </p:cNvPr>
          <p:cNvSpPr>
            <a:spLocks noGrp="1"/>
          </p:cNvSpPr>
          <p:nvPr>
            <p:ph idx="1"/>
          </p:nvPr>
        </p:nvSpPr>
        <p:spPr>
          <a:xfrm>
            <a:off x="3589746" y="1235788"/>
            <a:ext cx="5445771" cy="4149032"/>
          </a:xfrm>
        </p:spPr>
        <p:txBody>
          <a:bodyPr vert="horz" lIns="91440" tIns="45720" rIns="91440" bIns="45720" rtlCol="0" anchor="t">
            <a:noAutofit/>
          </a:bodyPr>
          <a:lstStyle/>
          <a:p>
            <a:pPr marL="0" indent="0">
              <a:buNone/>
            </a:pPr>
            <a:r>
              <a:rPr lang="en-US" sz="1800" b="1" i="0" u="none" strike="noStrike" baseline="0" dirty="0">
                <a:solidFill>
                  <a:srgbClr val="000000"/>
                </a:solidFill>
                <a:latin typeface="Greycliff CF"/>
              </a:rPr>
              <a:t>Benefits</a:t>
            </a:r>
          </a:p>
          <a:p>
            <a:r>
              <a:rPr lang="en-US" sz="1800" b="0" i="0" u="none" strike="noStrike" baseline="0" dirty="0">
                <a:latin typeface="HelveticaNeueLT Std"/>
              </a:rPr>
              <a:t>4 x </a:t>
            </a:r>
            <a:r>
              <a:rPr lang="en-US" sz="1800" dirty="0">
                <a:latin typeface="HelveticaNeueLT Std"/>
              </a:rPr>
              <a:t>event wide </a:t>
            </a:r>
            <a:r>
              <a:rPr lang="en-US" sz="1800" b="0" i="0" u="none" strike="noStrike" baseline="0" dirty="0">
                <a:latin typeface="HelveticaNeueLT Std"/>
              </a:rPr>
              <a:t>conference registrations.</a:t>
            </a:r>
            <a:endParaRPr lang="en-US" sz="1800" b="0" i="0" u="none" strike="noStrike" baseline="0" dirty="0">
              <a:solidFill>
                <a:srgbClr val="211D1E"/>
              </a:solidFill>
              <a:latin typeface="HelveticaNeueLT Std"/>
            </a:endParaRPr>
          </a:p>
          <a:p>
            <a:r>
              <a:rPr lang="en-US" sz="1800" b="0" i="0" u="none" strike="noStrike" baseline="0" dirty="0">
                <a:solidFill>
                  <a:srgbClr val="211D1E"/>
                </a:solidFill>
                <a:latin typeface="HelveticaNeueLT Std"/>
              </a:rPr>
              <a:t>VIP seating during breakfast event.</a:t>
            </a:r>
          </a:p>
          <a:p>
            <a:r>
              <a:rPr lang="en-US" sz="1800" b="0" i="0" u="none" strike="noStrike" baseline="0" dirty="0">
                <a:solidFill>
                  <a:srgbClr val="211D1E"/>
                </a:solidFill>
                <a:latin typeface="HelveticaNeueLT Std"/>
              </a:rPr>
              <a:t>Acknowledgment in conference opening session.</a:t>
            </a:r>
          </a:p>
          <a:p>
            <a:r>
              <a:rPr lang="en-US" sz="1800" b="0" i="0" u="none" strike="noStrike" baseline="0" dirty="0">
                <a:solidFill>
                  <a:srgbClr val="211D1E"/>
                </a:solidFill>
                <a:latin typeface="HelveticaNeueLT Std"/>
              </a:rPr>
              <a:t>1 banner (to be supplied by sponsor) on stage during event (type and size of banner to be determined by Conference Secretariat).</a:t>
            </a:r>
          </a:p>
          <a:p>
            <a:r>
              <a:rPr lang="en-US" sz="1800" dirty="0">
                <a:solidFill>
                  <a:srgbClr val="211D1E"/>
                </a:solidFill>
                <a:latin typeface="HelveticaNeueLT Std"/>
              </a:rPr>
              <a:t>Choice of First or Last lightening presentation. </a:t>
            </a:r>
            <a:endParaRPr lang="en-US" sz="1800" b="0" i="0" u="none" strike="noStrike" baseline="0" dirty="0">
              <a:solidFill>
                <a:srgbClr val="211D1E"/>
              </a:solidFill>
              <a:latin typeface="HelveticaNeueLT Std"/>
            </a:endParaRPr>
          </a:p>
          <a:p>
            <a:r>
              <a:rPr lang="en-US" sz="1800" b="0" i="0" u="none" strike="noStrike" baseline="0" dirty="0">
                <a:solidFill>
                  <a:srgbClr val="211D1E"/>
                </a:solidFill>
                <a:latin typeface="HelveticaNeueLT Std"/>
              </a:rPr>
              <a:t>Logo on holding slide prior to sessions.</a:t>
            </a:r>
          </a:p>
          <a:p>
            <a:r>
              <a:rPr lang="en-US" sz="1800" b="0" i="0" u="none" strike="noStrike" baseline="0" dirty="0">
                <a:solidFill>
                  <a:srgbClr val="211D1E"/>
                </a:solidFill>
                <a:latin typeface="HelveticaNeueLT Std"/>
              </a:rPr>
              <a:t>Logo on inside cover of printed program.</a:t>
            </a:r>
          </a:p>
          <a:p>
            <a:r>
              <a:rPr lang="en-US" sz="1800" b="0" i="0" u="none" strike="noStrike" baseline="0" dirty="0">
                <a:solidFill>
                  <a:srgbClr val="211D1E"/>
                </a:solidFill>
                <a:latin typeface="HelveticaNeueLT Std"/>
              </a:rPr>
              <a:t>200-word profile on conference website .</a:t>
            </a:r>
          </a:p>
          <a:p>
            <a:r>
              <a:rPr lang="en-US" sz="1800" b="0" i="0" u="none" strike="noStrike" baseline="0" dirty="0">
                <a:solidFill>
                  <a:srgbClr val="211D1E"/>
                </a:solidFill>
                <a:latin typeface="HelveticaNeueLT Std"/>
              </a:rPr>
              <a:t>List of all registered delegates provided to sponsor at conclusion of conference, subject to Privacy Act conditions.</a:t>
            </a:r>
            <a:endPar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$6,000</a:t>
            </a: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sp>
        <p:nvSpPr>
          <p:cNvPr id="15" name="Title 1">
            <a:extLst>
              <a:ext uri="{FF2B5EF4-FFF2-40B4-BE49-F238E27FC236}">
                <a16:creationId xmlns:a16="http://schemas.microsoft.com/office/drawing/2014/main" id="{940A296E-62D2-43AA-874D-E3A3F71C5D4D}"/>
              </a:ext>
            </a:extLst>
          </p:cNvPr>
          <p:cNvSpPr txBox="1">
            <a:spLocks/>
          </p:cNvSpPr>
          <p:nvPr/>
        </p:nvSpPr>
        <p:spPr>
          <a:xfrm>
            <a:off x="3525014" y="350145"/>
            <a:ext cx="5792200" cy="648072"/>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9600" b="1" dirty="0">
                <a:solidFill>
                  <a:schemeClr val="accent1">
                    <a:lumMod val="50000"/>
                  </a:schemeClr>
                </a:solidFill>
                <a:latin typeface="Greycliff CF Heavy"/>
                <a:ea typeface="Tahoma"/>
                <a:cs typeface="Tahoma"/>
              </a:rPr>
              <a:t>Showcase breakfast sponsor</a:t>
            </a:r>
            <a:endParaRPr lang="en-NZ" sz="2400" b="1" dirty="0">
              <a:solidFill>
                <a:schemeClr val="accent1">
                  <a:lumMod val="50000"/>
                </a:schemeClr>
              </a:solidFill>
              <a:latin typeface="Greycliff CF Heavy"/>
              <a:ea typeface="Tahoma"/>
              <a:cs typeface="Tahoma"/>
            </a:endParaRPr>
          </a:p>
        </p:txBody>
      </p:sp>
      <p:pic>
        <p:nvPicPr>
          <p:cNvPr id="17" name="Picture 16" descr="A person talking to another person&#10;&#10;Description automatically generated with medium confidence">
            <a:extLst>
              <a:ext uri="{FF2B5EF4-FFF2-40B4-BE49-F238E27FC236}">
                <a16:creationId xmlns:a16="http://schemas.microsoft.com/office/drawing/2014/main" id="{F52465EF-9055-40E6-9570-9A1008E9EB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 y="4675427"/>
            <a:ext cx="3269772" cy="2182573"/>
          </a:xfrm>
          <a:prstGeom prst="rect">
            <a:avLst/>
          </a:prstGeom>
        </p:spPr>
      </p:pic>
      <p:pic>
        <p:nvPicPr>
          <p:cNvPr id="8" name="Picture 7" descr="A person shaking another person's hand&#10;&#10;Description automatically generated with medium confidence">
            <a:extLst>
              <a:ext uri="{FF2B5EF4-FFF2-40B4-BE49-F238E27FC236}">
                <a16:creationId xmlns:a16="http://schemas.microsoft.com/office/drawing/2014/main" id="{8A780F2C-E250-4B30-9CC7-BD723B14EB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914" r="10972" b="29888"/>
          <a:stretch/>
        </p:blipFill>
        <p:spPr>
          <a:xfrm>
            <a:off x="-7462" y="2340203"/>
            <a:ext cx="3262310" cy="2177593"/>
          </a:xfrm>
          <a:prstGeom prst="rect">
            <a:avLst/>
          </a:prstGeom>
        </p:spPr>
      </p:pic>
      <p:pic>
        <p:nvPicPr>
          <p:cNvPr id="9" name="Picture 8" descr="A person speaking to a group of people&#10;&#10;Description automatically generated with low confidence">
            <a:extLst>
              <a:ext uri="{FF2B5EF4-FFF2-40B4-BE49-F238E27FC236}">
                <a16:creationId xmlns:a16="http://schemas.microsoft.com/office/drawing/2014/main" id="{50E223AB-FE39-4E4C-9680-9674F45300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3256268" cy="2173559"/>
          </a:xfrm>
          <a:prstGeom prst="rect">
            <a:avLst/>
          </a:prstGeom>
        </p:spPr>
      </p:pic>
      <p:sp>
        <p:nvSpPr>
          <p:cNvPr id="11" name="TextBox 10">
            <a:extLst>
              <a:ext uri="{FF2B5EF4-FFF2-40B4-BE49-F238E27FC236}">
                <a16:creationId xmlns:a16="http://schemas.microsoft.com/office/drawing/2014/main" id="{2FD08D1C-3EAE-4D1E-9946-5E7486F84375}"/>
              </a:ext>
            </a:extLst>
          </p:cNvPr>
          <p:cNvSpPr txBox="1"/>
          <p:nvPr/>
        </p:nvSpPr>
        <p:spPr>
          <a:xfrm>
            <a:off x="3558192" y="773206"/>
            <a:ext cx="4659084" cy="369332"/>
          </a:xfrm>
          <a:prstGeom prst="rect">
            <a:avLst/>
          </a:prstGeom>
          <a:noFill/>
        </p:spPr>
        <p:txBody>
          <a:bodyPr wrap="square">
            <a:spAutoFit/>
          </a:bodyPr>
          <a:lstStyle/>
          <a:p>
            <a:r>
              <a:rPr lang="en-US" b="1" dirty="0">
                <a:solidFill>
                  <a:schemeClr val="accent1">
                    <a:lumMod val="50000"/>
                  </a:schemeClr>
                </a:solidFill>
                <a:latin typeface="Greycliff CF Heavy"/>
                <a:ea typeface="Tahoma"/>
                <a:cs typeface="Tahoma"/>
              </a:rPr>
              <a:t>Huge brand visibility! </a:t>
            </a:r>
            <a:endParaRPr lang="en-AU" dirty="0"/>
          </a:p>
        </p:txBody>
      </p:sp>
    </p:spTree>
    <p:extLst>
      <p:ext uri="{BB962C8B-B14F-4D97-AF65-F5344CB8AC3E}">
        <p14:creationId xmlns:p14="http://schemas.microsoft.com/office/powerpoint/2010/main" val="241138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65" y="600516"/>
            <a:ext cx="5792200" cy="648072"/>
          </a:xfrm>
        </p:spPr>
        <p:txBody>
          <a:bodyPr>
            <a:normAutofit fontScale="90000"/>
          </a:bodyPr>
          <a:lstStyle/>
          <a:p>
            <a:pPr algn="l"/>
            <a:r>
              <a:rPr lang="en-NZ" sz="2300" b="1" dirty="0">
                <a:solidFill>
                  <a:schemeClr val="accent1">
                    <a:lumMod val="50000"/>
                  </a:schemeClr>
                </a:solidFill>
                <a:latin typeface="Greycliff CF Heavy"/>
                <a:ea typeface="Tahoma"/>
                <a:cs typeface="Tahoma"/>
              </a:rPr>
              <a:t>Water bottle partner</a:t>
            </a:r>
            <a:br>
              <a:rPr lang="en-NZ" sz="2300" b="1" dirty="0">
                <a:solidFill>
                  <a:schemeClr val="accent1">
                    <a:lumMod val="50000"/>
                  </a:schemeClr>
                </a:solidFill>
                <a:latin typeface="Greycliff CF Heavy"/>
                <a:ea typeface="Tahoma"/>
                <a:cs typeface="Tahoma"/>
              </a:rPr>
            </a:br>
            <a:r>
              <a:rPr lang="en-US" sz="2300" b="1" dirty="0">
                <a:solidFill>
                  <a:schemeClr val="accent1">
                    <a:lumMod val="50000"/>
                  </a:schemeClr>
                </a:solidFill>
                <a:latin typeface="Greycliff CF Heavy"/>
                <a:ea typeface="Tahoma"/>
                <a:cs typeface="Tahoma"/>
              </a:rPr>
              <a:t>Crowd favorite! Fantastic visibility. </a:t>
            </a:r>
            <a:br>
              <a:rPr lang="en-US" sz="2400" b="1" dirty="0">
                <a:solidFill>
                  <a:schemeClr val="accent1">
                    <a:lumMod val="50000"/>
                  </a:schemeClr>
                </a:solidFill>
                <a:latin typeface="Greycliff CF Heavy"/>
                <a:ea typeface="Tahoma"/>
                <a:cs typeface="Tahoma"/>
              </a:rPr>
            </a:br>
            <a:br>
              <a:rPr lang="en-US" sz="2400" b="1" dirty="0">
                <a:solidFill>
                  <a:schemeClr val="accent1">
                    <a:lumMod val="50000"/>
                  </a:schemeClr>
                </a:solidFill>
                <a:latin typeface="Greycliff CF Heavy"/>
                <a:ea typeface="Tahoma"/>
                <a:cs typeface="Tahoma"/>
              </a:rPr>
            </a:br>
            <a:endParaRPr lang="en-NZ" sz="2400" b="1" dirty="0">
              <a:solidFill>
                <a:schemeClr val="accent1">
                  <a:lumMod val="50000"/>
                </a:schemeClr>
              </a:solidFill>
              <a:latin typeface="Greycliff CF Heavy"/>
              <a:ea typeface="Tahoma"/>
              <a:cs typeface="Tahoma"/>
            </a:endParaRPr>
          </a:p>
        </p:txBody>
      </p:sp>
      <p:sp>
        <p:nvSpPr>
          <p:cNvPr id="3" name="Content Placeholder 2"/>
          <p:cNvSpPr>
            <a:spLocks noGrp="1"/>
          </p:cNvSpPr>
          <p:nvPr>
            <p:ph idx="1"/>
          </p:nvPr>
        </p:nvSpPr>
        <p:spPr>
          <a:xfrm>
            <a:off x="3698229" y="1246874"/>
            <a:ext cx="5445771" cy="4149032"/>
          </a:xfrm>
        </p:spPr>
        <p:txBody>
          <a:bodyPr vert="horz" lIns="91440" tIns="45720" rIns="91440" bIns="45720" rtlCol="0" anchor="t">
            <a:noAutofit/>
          </a:bodyPr>
          <a:lstStyle/>
          <a:p>
            <a:pPr marL="0" indent="0">
              <a:buNone/>
            </a:pPr>
            <a:r>
              <a:rPr lang="en-AU" sz="1800" b="1" i="0" u="none" strike="noStrike" baseline="0" dirty="0">
                <a:solidFill>
                  <a:srgbClr val="000000"/>
                </a:solidFill>
                <a:latin typeface="Greycliff CF"/>
              </a:rPr>
              <a:t>Benefits</a:t>
            </a:r>
          </a:p>
          <a:p>
            <a:r>
              <a:rPr lang="en-US" sz="1800" b="1" i="0" u="none" strike="noStrike" baseline="0" dirty="0">
                <a:solidFill>
                  <a:srgbClr val="211D1E"/>
                </a:solidFill>
                <a:latin typeface="Greycliff CF"/>
              </a:rPr>
              <a:t>Option to provide branded water bottles for the event. Bottles to be provided by to be provided by sponsor.</a:t>
            </a:r>
          </a:p>
          <a:p>
            <a:r>
              <a:rPr lang="en-AU" sz="1800" b="1" i="0" u="none" strike="noStrike" baseline="0" dirty="0">
                <a:solidFill>
                  <a:srgbClr val="211D1E"/>
                </a:solidFill>
                <a:latin typeface="Greycliff CF"/>
              </a:rPr>
              <a:t>Water bottles will be placed at each table setting for the dinner and breakfast event. </a:t>
            </a:r>
          </a:p>
          <a:p>
            <a:r>
              <a:rPr lang="en-US" sz="1800" b="1" i="0" u="none" strike="noStrike" baseline="0" dirty="0">
                <a:solidFill>
                  <a:srgbClr val="211D1E"/>
                </a:solidFill>
                <a:latin typeface="Greycliff CF"/>
              </a:rPr>
              <a:t>2 Showcase Dinner and Breakfast conference registrations.</a:t>
            </a:r>
          </a:p>
          <a:p>
            <a:r>
              <a:rPr lang="en-AU" sz="1800" b="1" i="0" u="none" strike="noStrike" baseline="0" dirty="0">
                <a:solidFill>
                  <a:srgbClr val="211D1E"/>
                </a:solidFill>
                <a:latin typeface="Greycliff CF"/>
              </a:rPr>
              <a:t>Organisation logo on conference website.</a:t>
            </a:r>
          </a:p>
          <a:p>
            <a:r>
              <a:rPr lang="en-US" sz="1800" b="1" i="0" u="none" strike="noStrike" baseline="0" dirty="0">
                <a:solidFill>
                  <a:srgbClr val="211D1E"/>
                </a:solidFill>
                <a:latin typeface="Greycliff CF"/>
              </a:rPr>
              <a:t>Logo on inside cover of printed program.</a:t>
            </a:r>
          </a:p>
          <a:p>
            <a:r>
              <a:rPr lang="en-US" sz="1800" b="1" i="0" u="none" strike="noStrike" baseline="0" dirty="0">
                <a:solidFill>
                  <a:srgbClr val="211D1E"/>
                </a:solidFill>
                <a:latin typeface="Greycliff CF"/>
              </a:rPr>
              <a:t>Logo on sponsor banner.</a:t>
            </a:r>
            <a:endParaRPr lang="en-AU" sz="1200" b="1" dirty="0">
              <a:effectLst/>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$2,500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Only 1 partnership available.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Will sell quickly!</a:t>
            </a:r>
            <a:endParaRPr kumimoji="0" lang="en-AU" sz="1800" b="1" i="0" u="none" strike="noStrike" kern="1200" cap="none" spc="0" normalizeH="0" baseline="0" noProof="0" dirty="0">
              <a:ln>
                <a:noFill/>
              </a:ln>
              <a:solidFill>
                <a:prstClr val="black"/>
              </a:solidFill>
              <a:effectLst/>
              <a:uLnTx/>
              <a:uFillTx/>
              <a:latin typeface="Greycliff CF"/>
              <a:ea typeface="Calibri" panose="020F0502020204030204" pitchFamily="34" charset="0"/>
            </a:endParaRP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14" y="5896682"/>
            <a:ext cx="968372" cy="795079"/>
          </a:xfrm>
          <a:prstGeom prst="rect">
            <a:avLst/>
          </a:prstGeom>
        </p:spPr>
      </p:pic>
      <p:pic>
        <p:nvPicPr>
          <p:cNvPr id="8" name="Picture 7" descr="A group of people sitting at a table with papers and drinks&#10;&#10;Description automatically generated with low confidence">
            <a:extLst>
              <a:ext uri="{FF2B5EF4-FFF2-40B4-BE49-F238E27FC236}">
                <a16:creationId xmlns:a16="http://schemas.microsoft.com/office/drawing/2014/main" id="{35A9D281-F197-4DEF-A49F-20A5E95C6B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2473208"/>
            <a:ext cx="3329093" cy="2222170"/>
          </a:xfrm>
          <a:prstGeom prst="rect">
            <a:avLst/>
          </a:prstGeom>
        </p:spPr>
      </p:pic>
      <p:pic>
        <p:nvPicPr>
          <p:cNvPr id="9" name="Picture 8">
            <a:extLst>
              <a:ext uri="{FF2B5EF4-FFF2-40B4-BE49-F238E27FC236}">
                <a16:creationId xmlns:a16="http://schemas.microsoft.com/office/drawing/2014/main" id="{A4408D8B-5D2D-495C-9048-6C6A439AF0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 y="0"/>
            <a:ext cx="3333255" cy="2222170"/>
          </a:xfrm>
          <a:prstGeom prst="rect">
            <a:avLst/>
          </a:prstGeom>
        </p:spPr>
      </p:pic>
      <p:pic>
        <p:nvPicPr>
          <p:cNvPr id="10" name="Picture 9" descr="A picture containing person, standing, person, suit&#10;&#10;Description automatically generated">
            <a:extLst>
              <a:ext uri="{FF2B5EF4-FFF2-40B4-BE49-F238E27FC236}">
                <a16:creationId xmlns:a16="http://schemas.microsoft.com/office/drawing/2014/main" id="{A8C99A1D-A5AC-459C-8ADA-911C3AEFCBA7}"/>
              </a:ext>
            </a:extLst>
          </p:cNvPr>
          <p:cNvPicPr>
            <a:picLocks noChangeAspect="1"/>
          </p:cNvPicPr>
          <p:nvPr/>
        </p:nvPicPr>
        <p:blipFill rotWithShape="1">
          <a:blip r:embed="rId6">
            <a:extLst>
              <a:ext uri="{28A0092B-C50C-407E-A947-70E740481C1C}">
                <a14:useLocalDpi xmlns:a14="http://schemas.microsoft.com/office/drawing/2010/main" val="0"/>
              </a:ext>
            </a:extLst>
          </a:blip>
          <a:srcRect l="22625" t="14702" r="37641" b="49372"/>
          <a:stretch/>
        </p:blipFill>
        <p:spPr>
          <a:xfrm flipH="1">
            <a:off x="-4166" y="4846320"/>
            <a:ext cx="3333255" cy="2011680"/>
          </a:xfrm>
          <a:prstGeom prst="rect">
            <a:avLst/>
          </a:prstGeom>
        </p:spPr>
      </p:pic>
    </p:spTree>
    <p:extLst>
      <p:ext uri="{BB962C8B-B14F-4D97-AF65-F5344CB8AC3E}">
        <p14:creationId xmlns:p14="http://schemas.microsoft.com/office/powerpoint/2010/main" val="2876113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65" y="600516"/>
            <a:ext cx="5792200" cy="648072"/>
          </a:xfrm>
        </p:spPr>
        <p:txBody>
          <a:bodyPr>
            <a:normAutofit fontScale="90000"/>
          </a:bodyPr>
          <a:lstStyle/>
          <a:p>
            <a:pPr algn="l"/>
            <a:r>
              <a:rPr lang="en-NZ" sz="2300" b="1" dirty="0">
                <a:solidFill>
                  <a:schemeClr val="accent1">
                    <a:lumMod val="50000"/>
                  </a:schemeClr>
                </a:solidFill>
                <a:latin typeface="Greycliff CF Heavy"/>
                <a:ea typeface="Tahoma"/>
                <a:cs typeface="Tahoma"/>
              </a:rPr>
              <a:t>WIFI Partner</a:t>
            </a:r>
            <a:br>
              <a:rPr lang="en-NZ" sz="2300" b="1" dirty="0">
                <a:solidFill>
                  <a:schemeClr val="accent1">
                    <a:lumMod val="50000"/>
                  </a:schemeClr>
                </a:solidFill>
                <a:latin typeface="Greycliff CF Heavy"/>
                <a:ea typeface="Tahoma"/>
                <a:cs typeface="Tahoma"/>
              </a:rPr>
            </a:br>
            <a:r>
              <a:rPr lang="en-US" sz="2300" b="1" dirty="0">
                <a:solidFill>
                  <a:schemeClr val="accent1">
                    <a:lumMod val="50000"/>
                  </a:schemeClr>
                </a:solidFill>
                <a:latin typeface="Greycliff CF Heavy"/>
                <a:ea typeface="Tahoma"/>
                <a:cs typeface="Tahoma"/>
              </a:rPr>
              <a:t>Crowd favorite! Fantastic visibility. </a:t>
            </a:r>
            <a:br>
              <a:rPr lang="en-US" sz="2400" b="1" dirty="0">
                <a:solidFill>
                  <a:schemeClr val="accent1">
                    <a:lumMod val="50000"/>
                  </a:schemeClr>
                </a:solidFill>
                <a:latin typeface="Greycliff CF Heavy"/>
                <a:ea typeface="Tahoma"/>
                <a:cs typeface="Tahoma"/>
              </a:rPr>
            </a:br>
            <a:br>
              <a:rPr lang="en-US" sz="2400" b="1" dirty="0">
                <a:solidFill>
                  <a:schemeClr val="accent1">
                    <a:lumMod val="50000"/>
                  </a:schemeClr>
                </a:solidFill>
                <a:latin typeface="Greycliff CF Heavy"/>
                <a:ea typeface="Tahoma"/>
                <a:cs typeface="Tahoma"/>
              </a:rPr>
            </a:br>
            <a:endParaRPr lang="en-NZ" sz="2400" b="1" dirty="0">
              <a:solidFill>
                <a:schemeClr val="accent1">
                  <a:lumMod val="50000"/>
                </a:schemeClr>
              </a:solidFill>
              <a:latin typeface="Greycliff CF Heavy"/>
              <a:ea typeface="Tahoma"/>
              <a:cs typeface="Tahoma"/>
            </a:endParaRPr>
          </a:p>
        </p:txBody>
      </p:sp>
      <p:sp>
        <p:nvSpPr>
          <p:cNvPr id="3" name="Content Placeholder 2"/>
          <p:cNvSpPr>
            <a:spLocks noGrp="1"/>
          </p:cNvSpPr>
          <p:nvPr>
            <p:ph idx="1"/>
          </p:nvPr>
        </p:nvSpPr>
        <p:spPr>
          <a:xfrm>
            <a:off x="3698229" y="1246874"/>
            <a:ext cx="5445771" cy="4149032"/>
          </a:xfrm>
        </p:spPr>
        <p:txBody>
          <a:bodyPr vert="horz" lIns="91440" tIns="45720" rIns="91440" bIns="45720" rtlCol="0" anchor="t">
            <a:noAutofit/>
          </a:bodyPr>
          <a:lstStyle/>
          <a:p>
            <a:pPr marL="0" indent="0">
              <a:buNone/>
            </a:pPr>
            <a:r>
              <a:rPr lang="en-US" sz="1800" b="1" i="0" u="none" strike="noStrike" baseline="0" dirty="0">
                <a:solidFill>
                  <a:srgbClr val="000000"/>
                </a:solidFill>
                <a:latin typeface="Greycliff CF"/>
              </a:rPr>
              <a:t>Benefits</a:t>
            </a:r>
          </a:p>
          <a:p>
            <a:pPr marL="0" indent="0">
              <a:buNone/>
            </a:pPr>
            <a:r>
              <a:rPr lang="en-US" sz="1800" b="1" i="0" u="none" strike="noStrike" baseline="0" dirty="0">
                <a:solidFill>
                  <a:srgbClr val="000000"/>
                </a:solidFill>
                <a:latin typeface="Greycliff CF"/>
              </a:rPr>
              <a:t>• </a:t>
            </a:r>
            <a:r>
              <a:rPr lang="en-US" sz="1800" b="1" i="0" u="none" strike="noStrike" baseline="0" dirty="0">
                <a:solidFill>
                  <a:srgbClr val="211D1E"/>
                </a:solidFill>
                <a:latin typeface="Greycliff CF"/>
              </a:rPr>
              <a:t>Exclusive sponsorship, one package only.</a:t>
            </a:r>
          </a:p>
          <a:p>
            <a:pPr marL="0" indent="0">
              <a:buNone/>
            </a:pPr>
            <a:r>
              <a:rPr lang="en-US" sz="1800" b="1" i="0" u="none" strike="noStrike" baseline="0" dirty="0">
                <a:solidFill>
                  <a:srgbClr val="000000"/>
                </a:solidFill>
                <a:latin typeface="Greycliff CF"/>
              </a:rPr>
              <a:t>• Card at every seat with listing WIFI access information on one side and the sponsor’s logo and contact details on the other.</a:t>
            </a:r>
          </a:p>
          <a:p>
            <a:pPr marL="0" indent="0">
              <a:buNone/>
            </a:pPr>
            <a:r>
              <a:rPr lang="en-US" sz="1800" b="1" i="0" u="none" strike="noStrike" baseline="0" dirty="0">
                <a:solidFill>
                  <a:srgbClr val="000000"/>
                </a:solidFill>
                <a:latin typeface="Greycliff CF"/>
              </a:rPr>
              <a:t>• Details displayed in the Dinner and Breakfast slide deck.</a:t>
            </a:r>
          </a:p>
          <a:p>
            <a:pPr marL="0" indent="0">
              <a:buNone/>
            </a:pPr>
            <a:r>
              <a:rPr lang="en-US" sz="1800" b="1" i="0" u="none" strike="noStrike" baseline="0" dirty="0">
                <a:solidFill>
                  <a:srgbClr val="000000"/>
                </a:solidFill>
                <a:latin typeface="Greycliff CF"/>
              </a:rPr>
              <a:t>• Choice of WIFI password.</a:t>
            </a:r>
          </a:p>
          <a:p>
            <a:pPr marL="0" indent="0">
              <a:buNone/>
            </a:pPr>
            <a:r>
              <a:rPr lang="en-US" sz="1800" b="1" i="0" u="none" strike="noStrike" baseline="0" dirty="0">
                <a:solidFill>
                  <a:srgbClr val="000000"/>
                </a:solidFill>
                <a:latin typeface="Greycliff CF"/>
              </a:rPr>
              <a:t>• Logo in printed program.</a:t>
            </a:r>
          </a:p>
          <a:p>
            <a:pPr marL="0" indent="0">
              <a:buNone/>
            </a:pPr>
            <a:r>
              <a:rPr lang="en-US" sz="1800" b="1" i="0" u="none" strike="noStrike" baseline="0" dirty="0">
                <a:solidFill>
                  <a:srgbClr val="000000"/>
                </a:solidFill>
                <a:latin typeface="Greycliff CF"/>
              </a:rPr>
              <a:t>• Logo on conference website.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$2,500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Only 1 partnership available.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Will sell quickly!</a:t>
            </a:r>
            <a:endParaRPr kumimoji="0" lang="en-AU" sz="1800" b="1" i="0" u="none" strike="noStrike" kern="1200" cap="none" spc="0" normalizeH="0" baseline="0" noProof="0" dirty="0">
              <a:ln>
                <a:noFill/>
              </a:ln>
              <a:solidFill>
                <a:prstClr val="black"/>
              </a:solidFill>
              <a:effectLst/>
              <a:uLnTx/>
              <a:uFillTx/>
              <a:latin typeface="Greycliff CF"/>
              <a:ea typeface="Calibri" panose="020F0502020204030204" pitchFamily="34" charset="0"/>
            </a:endParaRP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14" y="5896682"/>
            <a:ext cx="968372" cy="795079"/>
          </a:xfrm>
          <a:prstGeom prst="rect">
            <a:avLst/>
          </a:prstGeom>
        </p:spPr>
      </p:pic>
      <p:pic>
        <p:nvPicPr>
          <p:cNvPr id="6" name="Picture 5" descr="A picture containing ceiling, indoor, person, several&#10;&#10;Description automatically generated">
            <a:extLst>
              <a:ext uri="{FF2B5EF4-FFF2-40B4-BE49-F238E27FC236}">
                <a16:creationId xmlns:a16="http://schemas.microsoft.com/office/drawing/2014/main" id="{5649509D-D72D-4C10-B2FE-0A92C68A92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0" t="14393" r="8361"/>
          <a:stretch/>
        </p:blipFill>
        <p:spPr>
          <a:xfrm>
            <a:off x="-2" y="4767942"/>
            <a:ext cx="3329094" cy="2090057"/>
          </a:xfrm>
          <a:prstGeom prst="rect">
            <a:avLst/>
          </a:prstGeom>
        </p:spPr>
      </p:pic>
      <p:pic>
        <p:nvPicPr>
          <p:cNvPr id="15" name="Picture 14" descr="A picture containing person, hand&#10;&#10;Description automatically generated">
            <a:extLst>
              <a:ext uri="{FF2B5EF4-FFF2-40B4-BE49-F238E27FC236}">
                <a16:creationId xmlns:a16="http://schemas.microsoft.com/office/drawing/2014/main" id="{C0E70E1F-D5D9-42F7-80C1-D35DD36EDC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 y="0"/>
            <a:ext cx="3333255" cy="2222170"/>
          </a:xfrm>
          <a:prstGeom prst="rect">
            <a:avLst/>
          </a:prstGeom>
        </p:spPr>
      </p:pic>
      <p:pic>
        <p:nvPicPr>
          <p:cNvPr id="16" name="Picture 15" descr="A picture containing person, table, indoor, ceiling&#10;&#10;Description automatically generated">
            <a:extLst>
              <a:ext uri="{FF2B5EF4-FFF2-40B4-BE49-F238E27FC236}">
                <a16:creationId xmlns:a16="http://schemas.microsoft.com/office/drawing/2014/main" id="{96336384-0767-4734-89A3-BCEF421CC6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396246"/>
            <a:ext cx="3329093" cy="2222170"/>
          </a:xfrm>
          <a:prstGeom prst="rect">
            <a:avLst/>
          </a:prstGeom>
        </p:spPr>
      </p:pic>
    </p:spTree>
    <p:extLst>
      <p:ext uri="{BB962C8B-B14F-4D97-AF65-F5344CB8AC3E}">
        <p14:creationId xmlns:p14="http://schemas.microsoft.com/office/powerpoint/2010/main" val="42127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5665" y="600516"/>
            <a:ext cx="5792200" cy="648072"/>
          </a:xfrm>
        </p:spPr>
        <p:txBody>
          <a:bodyPr>
            <a:normAutofit fontScale="90000"/>
          </a:bodyPr>
          <a:lstStyle/>
          <a:p>
            <a:pPr algn="l"/>
            <a:r>
              <a:rPr lang="en-NZ" sz="2300" b="1" dirty="0">
                <a:solidFill>
                  <a:schemeClr val="accent1">
                    <a:lumMod val="50000"/>
                  </a:schemeClr>
                </a:solidFill>
                <a:latin typeface="Greycliff CF Heavy"/>
                <a:ea typeface="Tahoma"/>
                <a:cs typeface="Tahoma"/>
              </a:rPr>
              <a:t>Delegate bag</a:t>
            </a:r>
            <a:br>
              <a:rPr lang="en-NZ" sz="2300" b="1" dirty="0">
                <a:solidFill>
                  <a:schemeClr val="accent1">
                    <a:lumMod val="50000"/>
                  </a:schemeClr>
                </a:solidFill>
                <a:latin typeface="Greycliff CF Heavy"/>
                <a:ea typeface="Tahoma"/>
                <a:cs typeface="Tahoma"/>
              </a:rPr>
            </a:br>
            <a:r>
              <a:rPr lang="en-US" sz="2300" b="1" dirty="0">
                <a:solidFill>
                  <a:schemeClr val="accent1">
                    <a:lumMod val="50000"/>
                  </a:schemeClr>
                </a:solidFill>
                <a:latin typeface="Greycliff CF Heavy"/>
                <a:ea typeface="Tahoma"/>
                <a:cs typeface="Tahoma"/>
              </a:rPr>
              <a:t>Crowd favorite! Fantastic visibility. </a:t>
            </a:r>
            <a:br>
              <a:rPr lang="en-US" sz="2400" b="1" dirty="0">
                <a:solidFill>
                  <a:schemeClr val="accent1">
                    <a:lumMod val="50000"/>
                  </a:schemeClr>
                </a:solidFill>
                <a:latin typeface="Greycliff CF Heavy"/>
                <a:ea typeface="Tahoma"/>
                <a:cs typeface="Tahoma"/>
              </a:rPr>
            </a:br>
            <a:br>
              <a:rPr lang="en-US" sz="2400" b="1" dirty="0">
                <a:solidFill>
                  <a:schemeClr val="accent1">
                    <a:lumMod val="50000"/>
                  </a:schemeClr>
                </a:solidFill>
                <a:latin typeface="Greycliff CF Heavy"/>
                <a:ea typeface="Tahoma"/>
                <a:cs typeface="Tahoma"/>
              </a:rPr>
            </a:br>
            <a:endParaRPr lang="en-NZ" sz="2400" b="1" dirty="0">
              <a:solidFill>
                <a:schemeClr val="accent1">
                  <a:lumMod val="50000"/>
                </a:schemeClr>
              </a:solidFill>
              <a:latin typeface="Greycliff CF Heavy"/>
              <a:ea typeface="Tahoma"/>
              <a:cs typeface="Tahoma"/>
            </a:endParaRPr>
          </a:p>
        </p:txBody>
      </p:sp>
      <p:sp>
        <p:nvSpPr>
          <p:cNvPr id="3" name="Content Placeholder 2"/>
          <p:cNvSpPr>
            <a:spLocks noGrp="1"/>
          </p:cNvSpPr>
          <p:nvPr>
            <p:ph idx="1"/>
          </p:nvPr>
        </p:nvSpPr>
        <p:spPr>
          <a:xfrm>
            <a:off x="3698229" y="1246874"/>
            <a:ext cx="5445771" cy="4149032"/>
          </a:xfrm>
        </p:spPr>
        <p:txBody>
          <a:bodyPr vert="horz" lIns="91440" tIns="45720" rIns="91440" bIns="45720" rtlCol="0" anchor="t">
            <a:noAutofit/>
          </a:bodyPr>
          <a:lstStyle/>
          <a:p>
            <a:pPr marL="0" indent="0">
              <a:buNone/>
            </a:pPr>
            <a:r>
              <a:rPr lang="en-AU" sz="1800" b="1" i="0" u="none" strike="noStrike" baseline="0" dirty="0">
                <a:solidFill>
                  <a:srgbClr val="000000"/>
                </a:solidFill>
                <a:latin typeface="Greycliff CF"/>
              </a:rPr>
              <a:t>Benefits</a:t>
            </a:r>
          </a:p>
          <a:p>
            <a:r>
              <a:rPr lang="en-US" sz="1800" b="1" i="0" u="none" strike="noStrike" baseline="0" dirty="0">
                <a:solidFill>
                  <a:srgbClr val="211D1E"/>
                </a:solidFill>
                <a:latin typeface="Greycliff CF"/>
              </a:rPr>
              <a:t>Exclusive sponsorship of conference bag</a:t>
            </a:r>
          </a:p>
          <a:p>
            <a:r>
              <a:rPr lang="en-US" sz="1800" b="1" i="0" u="none" strike="noStrike" baseline="0" dirty="0">
                <a:solidFill>
                  <a:srgbClr val="211D1E"/>
                </a:solidFill>
                <a:latin typeface="Greycliff CF"/>
              </a:rPr>
              <a:t>Option to provide branded delegate bags for the event. Bags to be provided by to be provided by sponsor.</a:t>
            </a:r>
          </a:p>
          <a:p>
            <a:r>
              <a:rPr lang="en-AU" sz="1800" b="1" i="0" u="none" strike="noStrike" baseline="0" dirty="0">
                <a:solidFill>
                  <a:srgbClr val="211D1E"/>
                </a:solidFill>
                <a:latin typeface="Greycliff CF"/>
              </a:rPr>
              <a:t>Bags can be pre-filled with 4 of your items</a:t>
            </a:r>
          </a:p>
          <a:p>
            <a:r>
              <a:rPr lang="en-US" sz="1800" b="1" i="0" u="none" strike="noStrike" baseline="0" dirty="0">
                <a:solidFill>
                  <a:srgbClr val="211D1E"/>
                </a:solidFill>
                <a:latin typeface="Greycliff CF"/>
              </a:rPr>
              <a:t>2 Showcase Dinner and Breakfast conference registrations.</a:t>
            </a:r>
          </a:p>
          <a:p>
            <a:r>
              <a:rPr lang="en-AU" sz="1800" b="1" i="0" u="none" strike="noStrike" baseline="0" dirty="0">
                <a:solidFill>
                  <a:srgbClr val="211D1E"/>
                </a:solidFill>
                <a:latin typeface="Greycliff CF"/>
              </a:rPr>
              <a:t>Organisation logo on conference website.</a:t>
            </a:r>
          </a:p>
          <a:p>
            <a:r>
              <a:rPr lang="en-US" sz="1800" b="1" i="0" u="none" strike="noStrike" baseline="0" dirty="0">
                <a:solidFill>
                  <a:srgbClr val="211D1E"/>
                </a:solidFill>
                <a:latin typeface="Greycliff CF"/>
              </a:rPr>
              <a:t>Logo on inside cover of printed program.</a:t>
            </a:r>
          </a:p>
          <a:p>
            <a:r>
              <a:rPr lang="en-US" sz="1800" b="1" i="0" u="none" strike="noStrike" baseline="0" dirty="0">
                <a:solidFill>
                  <a:srgbClr val="211D1E"/>
                </a:solidFill>
                <a:latin typeface="Greycliff CF"/>
              </a:rPr>
              <a:t>Logo on sponsor banner.</a:t>
            </a:r>
            <a:endParaRPr lang="en-AU" sz="1200" b="1" dirty="0">
              <a:effectLst/>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$2,500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Only 1 partnership available.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Will sell quickly!</a:t>
            </a:r>
            <a:endParaRPr kumimoji="0" lang="en-AU" sz="1800" b="1" i="0" u="none" strike="noStrike" kern="1200" cap="none" spc="0" normalizeH="0" baseline="0" noProof="0" dirty="0">
              <a:ln>
                <a:noFill/>
              </a:ln>
              <a:solidFill>
                <a:prstClr val="black"/>
              </a:solidFill>
              <a:effectLst/>
              <a:uLnTx/>
              <a:uFillTx/>
              <a:latin typeface="Greycliff CF"/>
              <a:ea typeface="Calibri" panose="020F0502020204030204" pitchFamily="34" charset="0"/>
            </a:endParaRP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14" y="5896682"/>
            <a:ext cx="968372" cy="795079"/>
          </a:xfrm>
          <a:prstGeom prst="rect">
            <a:avLst/>
          </a:prstGeom>
        </p:spPr>
      </p:pic>
      <p:pic>
        <p:nvPicPr>
          <p:cNvPr id="6" name="Picture 5" descr="A picture containing ceiling, indoor, person, several&#10;&#10;Description automatically generated">
            <a:extLst>
              <a:ext uri="{FF2B5EF4-FFF2-40B4-BE49-F238E27FC236}">
                <a16:creationId xmlns:a16="http://schemas.microsoft.com/office/drawing/2014/main" id="{5649509D-D72D-4C10-B2FE-0A92C68A928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0" t="21973" r="8361"/>
          <a:stretch/>
        </p:blipFill>
        <p:spPr>
          <a:xfrm>
            <a:off x="-1" y="4953000"/>
            <a:ext cx="3329094" cy="1905000"/>
          </a:xfrm>
          <a:prstGeom prst="rect">
            <a:avLst/>
          </a:prstGeom>
        </p:spPr>
      </p:pic>
      <p:pic>
        <p:nvPicPr>
          <p:cNvPr id="8" name="Picture 7" descr="A group of people sitting at a table with papers and drinks&#10;&#10;Description automatically generated with low confidence">
            <a:extLst>
              <a:ext uri="{FF2B5EF4-FFF2-40B4-BE49-F238E27FC236}">
                <a16:creationId xmlns:a16="http://schemas.microsoft.com/office/drawing/2014/main" id="{35A9D281-F197-4DEF-A49F-20A5E95C6B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413661"/>
            <a:ext cx="3329093" cy="2222170"/>
          </a:xfrm>
          <a:prstGeom prst="rect">
            <a:avLst/>
          </a:prstGeom>
        </p:spPr>
      </p:pic>
      <p:pic>
        <p:nvPicPr>
          <p:cNvPr id="1028" name="Picture 4" descr="Home after - Oper8IT">
            <a:extLst>
              <a:ext uri="{FF2B5EF4-FFF2-40B4-BE49-F238E27FC236}">
                <a16:creationId xmlns:a16="http://schemas.microsoft.com/office/drawing/2014/main" id="{B6444E99-309C-4A4C-96F6-83D36E0678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3333256" cy="222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8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094" y="563264"/>
            <a:ext cx="5792200" cy="648072"/>
          </a:xfrm>
        </p:spPr>
        <p:txBody>
          <a:bodyPr>
            <a:normAutofit fontScale="90000"/>
          </a:bodyPr>
          <a:lstStyle/>
          <a:p>
            <a:pPr algn="l"/>
            <a:r>
              <a:rPr lang="en-NZ" sz="2300" b="1" dirty="0">
                <a:solidFill>
                  <a:schemeClr val="accent1">
                    <a:lumMod val="50000"/>
                  </a:schemeClr>
                </a:solidFill>
                <a:latin typeface="Greycliff CF Heavy"/>
                <a:ea typeface="Tahoma"/>
                <a:cs typeface="Tahoma"/>
              </a:rPr>
              <a:t>Barista coffee cart   - SOLD! </a:t>
            </a:r>
            <a:br>
              <a:rPr lang="en-NZ" sz="2300" b="1" dirty="0">
                <a:solidFill>
                  <a:schemeClr val="accent1">
                    <a:lumMod val="50000"/>
                  </a:schemeClr>
                </a:solidFill>
                <a:latin typeface="Greycliff CF Heavy"/>
                <a:ea typeface="Tahoma"/>
                <a:cs typeface="Tahoma"/>
              </a:rPr>
            </a:br>
            <a:r>
              <a:rPr lang="en-US" sz="2300" b="1" dirty="0">
                <a:solidFill>
                  <a:schemeClr val="accent1">
                    <a:lumMod val="50000"/>
                  </a:schemeClr>
                </a:solidFill>
                <a:latin typeface="Greycliff CF Heavy"/>
                <a:ea typeface="Tahoma"/>
                <a:cs typeface="Tahoma"/>
              </a:rPr>
              <a:t>Crowd favorite! Highly visited. Fantastic visibility. </a:t>
            </a:r>
            <a:br>
              <a:rPr lang="en-US" sz="2400" b="1" dirty="0">
                <a:solidFill>
                  <a:schemeClr val="accent1">
                    <a:lumMod val="50000"/>
                  </a:schemeClr>
                </a:solidFill>
                <a:latin typeface="Greycliff CF Heavy"/>
                <a:ea typeface="Tahoma"/>
                <a:cs typeface="Tahoma"/>
              </a:rPr>
            </a:br>
            <a:br>
              <a:rPr lang="en-US" sz="2400" b="1" dirty="0">
                <a:solidFill>
                  <a:schemeClr val="accent1">
                    <a:lumMod val="50000"/>
                  </a:schemeClr>
                </a:solidFill>
                <a:latin typeface="Greycliff CF Heavy"/>
                <a:ea typeface="Tahoma"/>
                <a:cs typeface="Tahoma"/>
              </a:rPr>
            </a:br>
            <a:endParaRPr lang="en-NZ" sz="2400" b="1" dirty="0">
              <a:solidFill>
                <a:schemeClr val="accent1">
                  <a:lumMod val="50000"/>
                </a:schemeClr>
              </a:solidFill>
              <a:latin typeface="Greycliff CF Heavy"/>
              <a:ea typeface="Tahoma"/>
              <a:cs typeface="Tahoma"/>
            </a:endParaRPr>
          </a:p>
        </p:txBody>
      </p:sp>
      <p:sp>
        <p:nvSpPr>
          <p:cNvPr id="3" name="Content Placeholder 2"/>
          <p:cNvSpPr>
            <a:spLocks noGrp="1"/>
          </p:cNvSpPr>
          <p:nvPr>
            <p:ph idx="1"/>
          </p:nvPr>
        </p:nvSpPr>
        <p:spPr>
          <a:xfrm>
            <a:off x="3502308" y="960438"/>
            <a:ext cx="5618986" cy="4149032"/>
          </a:xfrm>
        </p:spPr>
        <p:txBody>
          <a:bodyPr vert="horz" lIns="91440" tIns="45720" rIns="91440" bIns="45720" rtlCol="0" anchor="t">
            <a:noAutofit/>
          </a:bodyPr>
          <a:lstStyle/>
          <a:p>
            <a:pPr marL="0" indent="0">
              <a:buNone/>
            </a:pPr>
            <a:r>
              <a:rPr lang="en-AU" sz="1800" b="1" i="0" u="none" strike="noStrike" baseline="0" dirty="0">
                <a:solidFill>
                  <a:srgbClr val="000000"/>
                </a:solidFill>
                <a:latin typeface="Greycliff CF"/>
              </a:rPr>
              <a:t>Benefits</a:t>
            </a:r>
          </a:p>
          <a:p>
            <a:r>
              <a:rPr lang="en-US" sz="1800" b="1" i="0" u="none" strike="noStrike" baseline="0" dirty="0">
                <a:solidFill>
                  <a:srgbClr val="211D1E"/>
                </a:solidFill>
                <a:latin typeface="Greycliff CF"/>
              </a:rPr>
              <a:t>Exclusive partner, one package only.</a:t>
            </a:r>
          </a:p>
          <a:p>
            <a:r>
              <a:rPr lang="en-US" sz="1800" b="1" i="0" u="none" strike="noStrike" baseline="0" dirty="0">
                <a:solidFill>
                  <a:srgbClr val="211D1E"/>
                </a:solidFill>
                <a:latin typeface="Greycliff CF"/>
              </a:rPr>
              <a:t>Option to brand the coffee cart and surrounding area (coffee cups, signage, table cloths etc.) To be provided by to be provided by sponsor).</a:t>
            </a:r>
          </a:p>
          <a:p>
            <a:r>
              <a:rPr lang="en-US" sz="1800" b="1" i="0" u="none" strike="noStrike" baseline="0" dirty="0">
                <a:solidFill>
                  <a:srgbClr val="211D1E"/>
                </a:solidFill>
                <a:latin typeface="Greycliff CF"/>
              </a:rPr>
              <a:t>Option to provide barista apparel (apron, cap, shirt). to be provided by sponsor).</a:t>
            </a:r>
          </a:p>
          <a:p>
            <a:r>
              <a:rPr lang="en-AU" sz="1800" b="1" i="0" u="none" strike="noStrike" baseline="0" dirty="0">
                <a:solidFill>
                  <a:srgbClr val="211D1E"/>
                </a:solidFill>
                <a:latin typeface="Greycliff CF"/>
              </a:rPr>
              <a:t>1 table set-up next to cart to disp</a:t>
            </a:r>
            <a:r>
              <a:rPr lang="en-AU" sz="1800" b="1" dirty="0">
                <a:solidFill>
                  <a:srgbClr val="211D1E"/>
                </a:solidFill>
                <a:latin typeface="Greycliff CF"/>
              </a:rPr>
              <a:t>lay your company information, offers, attendee gifts etc.</a:t>
            </a:r>
            <a:endParaRPr lang="en-AU" sz="1800" b="1" i="0" u="none" strike="noStrike" baseline="0" dirty="0">
              <a:solidFill>
                <a:srgbClr val="211D1E"/>
              </a:solidFill>
              <a:latin typeface="Greycliff CF"/>
            </a:endParaRPr>
          </a:p>
          <a:p>
            <a:r>
              <a:rPr lang="en-US" sz="1800" b="1" i="0" u="none" strike="noStrike" baseline="0" dirty="0">
                <a:solidFill>
                  <a:srgbClr val="211D1E"/>
                </a:solidFill>
                <a:latin typeface="Greycliff CF"/>
              </a:rPr>
              <a:t>2 Showcase Dinner and Breakfast conference registrations.</a:t>
            </a:r>
          </a:p>
          <a:p>
            <a:r>
              <a:rPr lang="en-AU" sz="1800" b="1" i="0" u="none" strike="noStrike" baseline="0" dirty="0">
                <a:solidFill>
                  <a:srgbClr val="211D1E"/>
                </a:solidFill>
                <a:latin typeface="Greycliff CF"/>
              </a:rPr>
              <a:t>Organisation logo on conference website.</a:t>
            </a:r>
          </a:p>
          <a:p>
            <a:r>
              <a:rPr lang="en-US" sz="1800" b="1" i="0" u="none" strike="noStrike" baseline="0" dirty="0">
                <a:solidFill>
                  <a:srgbClr val="211D1E"/>
                </a:solidFill>
                <a:latin typeface="Greycliff CF"/>
              </a:rPr>
              <a:t>Logo on inside cover of printed program.</a:t>
            </a:r>
          </a:p>
          <a:p>
            <a:r>
              <a:rPr lang="en-US" sz="1800" b="1" i="0" u="none" strike="noStrike" baseline="0" dirty="0">
                <a:solidFill>
                  <a:srgbClr val="211D1E"/>
                </a:solidFill>
                <a:latin typeface="Greycliff CF"/>
              </a:rPr>
              <a:t>Logo on sponsor banner.</a:t>
            </a:r>
            <a:endParaRPr lang="en-AU" sz="1200" b="1" dirty="0">
              <a:effectLst/>
              <a:latin typeface="Greycliff CF"/>
              <a:ea typeface="Calibri" panose="020F0502020204030204" pitchFamily="34" charset="0"/>
            </a:endParaRPr>
          </a:p>
          <a:p>
            <a:pPr marL="0" indent="0">
              <a:buNone/>
            </a:pPr>
            <a:r>
              <a:rPr lang="en-AU" sz="1300" dirty="0">
                <a:effectLst/>
                <a:latin typeface="Greycliff CF"/>
                <a:ea typeface="Calibri" panose="020F0502020204030204" pitchFamily="34" charset="0"/>
              </a:rPr>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Investment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211D1E"/>
                </a:solidFill>
                <a:effectLst/>
                <a:uLnTx/>
                <a:uFillTx/>
                <a:latin typeface="Greycliff CF"/>
                <a:ea typeface="Calibri" panose="020F0502020204030204" pitchFamily="34" charset="0"/>
              </a:rPr>
              <a:t>Only $5,000</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Only 1 partnership available.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F81BD">
                    <a:lumMod val="50000"/>
                  </a:srgbClr>
                </a:solidFill>
                <a:effectLst/>
                <a:uLnTx/>
                <a:uFillTx/>
                <a:latin typeface="Greycliff CF"/>
                <a:ea typeface="Tahoma"/>
                <a:cs typeface="Tahoma"/>
              </a:rPr>
              <a:t>Will sell quickly!</a:t>
            </a:r>
            <a:endParaRPr kumimoji="0" lang="en-AU" sz="1800" b="1" i="0" u="none" strike="noStrike" kern="1200" cap="none" spc="0" normalizeH="0" baseline="0" noProof="0" dirty="0">
              <a:ln>
                <a:noFill/>
              </a:ln>
              <a:solidFill>
                <a:prstClr val="black"/>
              </a:solidFill>
              <a:effectLst/>
              <a:uLnTx/>
              <a:uFillTx/>
              <a:latin typeface="Greycliff CF"/>
              <a:ea typeface="Calibri" panose="020F0502020204030204" pitchFamily="34" charset="0"/>
            </a:endParaRPr>
          </a:p>
          <a:p>
            <a:pPr marL="0" indent="0">
              <a:buNone/>
            </a:pPr>
            <a:endParaRPr lang="en-AU" sz="1300" dirty="0">
              <a:effectLst/>
              <a:latin typeface="Greycliff CF"/>
              <a:ea typeface="Calibri" panose="020F0502020204030204" pitchFamily="34" charset="0"/>
            </a:endParaRPr>
          </a:p>
          <a:p>
            <a:pPr marL="0" indent="0">
              <a:buNone/>
            </a:pPr>
            <a:endParaRPr lang="en-NZ" sz="1000" dirty="0">
              <a:latin typeface="Greycliff CF" pitchFamily="50" charset="0"/>
            </a:endParaRPr>
          </a:p>
          <a:p>
            <a:pPr marL="0" indent="0">
              <a:buNone/>
            </a:pPr>
            <a:endParaRPr lang="en-NZ" sz="1000" dirty="0">
              <a:latin typeface="Century Gothic" panose="020B0502020202020204" pitchFamily="34" charset="0"/>
            </a:endParaRPr>
          </a:p>
          <a:p>
            <a:pPr marL="0" indent="0">
              <a:buNone/>
            </a:pPr>
            <a:endParaRPr lang="en-NZ" sz="1000" b="1" dirty="0">
              <a:solidFill>
                <a:srgbClr val="7030A0"/>
              </a:solidFill>
              <a:latin typeface="Century Gothic" panose="020B0502020202020204" pitchFamily="34" charset="0"/>
            </a:endParaRPr>
          </a:p>
          <a:p>
            <a:pPr marL="0" indent="0">
              <a:buNone/>
            </a:pPr>
            <a:endParaRPr lang="en-NZ" sz="1100" dirty="0"/>
          </a:p>
          <a:p>
            <a:pPr marL="0" indent="0">
              <a:buNone/>
            </a:pPr>
            <a:endParaRPr lang="en-NZ" sz="1100" dirty="0"/>
          </a:p>
        </p:txBody>
      </p:sp>
      <p:pic>
        <p:nvPicPr>
          <p:cNvPr id="13" name="Picture 12" descr="Logo&#10;&#10;Description automatically generated">
            <a:extLst>
              <a:ext uri="{FF2B5EF4-FFF2-40B4-BE49-F238E27FC236}">
                <a16:creationId xmlns:a16="http://schemas.microsoft.com/office/drawing/2014/main" id="{27F1178D-11CD-4C90-87FB-5E2F611C6B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14" y="5896682"/>
            <a:ext cx="968372" cy="795079"/>
          </a:xfrm>
          <a:prstGeom prst="rect">
            <a:avLst/>
          </a:prstGeom>
        </p:spPr>
      </p:pic>
      <p:pic>
        <p:nvPicPr>
          <p:cNvPr id="5" name="Picture 4">
            <a:extLst>
              <a:ext uri="{FF2B5EF4-FFF2-40B4-BE49-F238E27FC236}">
                <a16:creationId xmlns:a16="http://schemas.microsoft.com/office/drawing/2014/main" id="{86099124-69CE-435C-9E8D-CE1CB0BE4988}"/>
              </a:ext>
            </a:extLst>
          </p:cNvPr>
          <p:cNvPicPr>
            <a:picLocks noChangeAspect="1"/>
          </p:cNvPicPr>
          <p:nvPr/>
        </p:nvPicPr>
        <p:blipFill>
          <a:blip r:embed="rId4"/>
          <a:stretch>
            <a:fillRect/>
          </a:stretch>
        </p:blipFill>
        <p:spPr>
          <a:xfrm>
            <a:off x="0" y="-15727"/>
            <a:ext cx="3285016" cy="2275277"/>
          </a:xfrm>
          <a:prstGeom prst="rect">
            <a:avLst/>
          </a:prstGeom>
        </p:spPr>
      </p:pic>
      <p:pic>
        <p:nvPicPr>
          <p:cNvPr id="11" name="Picture 10" descr="A group of people talking&#10;&#10;Description automatically generated with low confidence">
            <a:extLst>
              <a:ext uri="{FF2B5EF4-FFF2-40B4-BE49-F238E27FC236}">
                <a16:creationId xmlns:a16="http://schemas.microsoft.com/office/drawing/2014/main" id="{7E7139AF-B450-47F4-9CB3-4D7CA681FB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60" t="7325" r="25309" b="26049"/>
          <a:stretch/>
        </p:blipFill>
        <p:spPr>
          <a:xfrm>
            <a:off x="0" y="4773649"/>
            <a:ext cx="3329094" cy="2084351"/>
          </a:xfrm>
          <a:prstGeom prst="rect">
            <a:avLst/>
          </a:prstGeom>
        </p:spPr>
      </p:pic>
      <p:pic>
        <p:nvPicPr>
          <p:cNvPr id="18" name="Picture 17">
            <a:extLst>
              <a:ext uri="{FF2B5EF4-FFF2-40B4-BE49-F238E27FC236}">
                <a16:creationId xmlns:a16="http://schemas.microsoft.com/office/drawing/2014/main" id="{4B392E68-4D1F-4F8F-8DA6-B5E9EE4F66F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70" y="2410685"/>
            <a:ext cx="3317744" cy="2211828"/>
          </a:xfrm>
          <a:prstGeom prst="rect">
            <a:avLst/>
          </a:prstGeom>
        </p:spPr>
      </p:pic>
      <p:pic>
        <p:nvPicPr>
          <p:cNvPr id="10" name="Picture 2" descr="Download Vector - Sold sign icon - Vectorpicker">
            <a:extLst>
              <a:ext uri="{FF2B5EF4-FFF2-40B4-BE49-F238E27FC236}">
                <a16:creationId xmlns:a16="http://schemas.microsoft.com/office/drawing/2014/main" id="{221C45F9-2D2F-43D1-B828-A807B6CF33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41686">
            <a:off x="6363582" y="4574961"/>
            <a:ext cx="1863365" cy="186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1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89E1F92B3A1941A95B86EB16FA43E4" ma:contentTypeVersion="12" ma:contentTypeDescription="Create a new document." ma:contentTypeScope="" ma:versionID="b63edce1b476cdeef004c77b09218eb4">
  <xsd:schema xmlns:xsd="http://www.w3.org/2001/XMLSchema" xmlns:xs="http://www.w3.org/2001/XMLSchema" xmlns:p="http://schemas.microsoft.com/office/2006/metadata/properties" xmlns:ns2="3b23248b-938c-4fd0-8d9f-26ecf60555f3" xmlns:ns3="37b11f39-0683-47dd-bb2f-4ffddba07276" targetNamespace="http://schemas.microsoft.com/office/2006/metadata/properties" ma:root="true" ma:fieldsID="40d605f64a4f84fa683c5c2397534cd9" ns2:_="" ns3:_="">
    <xsd:import namespace="3b23248b-938c-4fd0-8d9f-26ecf60555f3"/>
    <xsd:import namespace="37b11f39-0683-47dd-bb2f-4ffddba0727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3248b-938c-4fd0-8d9f-26ecf60555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b11f39-0683-47dd-bb2f-4ffddba0727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A834E9-3CA2-4541-925E-E947B32CC2B2}">
  <ds:schemaRefs>
    <ds:schemaRef ds:uri="37b11f39-0683-47dd-bb2f-4ffddba07276"/>
    <ds:schemaRef ds:uri="3b23248b-938c-4fd0-8d9f-26ecf60555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C5FD84-FA85-4F0D-AD79-FC323E1ABDAC}">
  <ds:schemaRefs>
    <ds:schemaRef ds:uri="http://schemas.microsoft.com/sharepoint/v3/contenttype/forms"/>
  </ds:schemaRefs>
</ds:datastoreItem>
</file>

<file path=customXml/itemProps3.xml><?xml version="1.0" encoding="utf-8"?>
<ds:datastoreItem xmlns:ds="http://schemas.openxmlformats.org/officeDocument/2006/customXml" ds:itemID="{56E17BE1-48D4-4B48-AC6C-AC14A5052FF8}">
  <ds:schemaRefs>
    <ds:schemaRef ds:uri="http://purl.org/dc/elements/1.1/"/>
    <ds:schemaRef ds:uri="http://purl.org/dc/terms/"/>
    <ds:schemaRef ds:uri="http://schemas.openxmlformats.org/package/2006/metadata/core-properties"/>
    <ds:schemaRef ds:uri="3b23248b-938c-4fd0-8d9f-26ecf60555f3"/>
    <ds:schemaRef ds:uri="http://purl.org/dc/dcmitype/"/>
    <ds:schemaRef ds:uri="http://schemas.microsoft.com/office/2006/documentManagement/types"/>
    <ds:schemaRef ds:uri="http://www.w3.org/XML/1998/namespace"/>
    <ds:schemaRef ds:uri="http://schemas.microsoft.com/office/infopath/2007/PartnerControls"/>
    <ds:schemaRef ds:uri="37b11f39-0683-47dd-bb2f-4ffddba072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6599</TotalTime>
  <Words>1201</Words>
  <Application>Microsoft Office PowerPoint</Application>
  <PresentationFormat>On-screen Show (4:3)</PresentationFormat>
  <Paragraphs>202</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Greycliff CF</vt:lpstr>
      <vt:lpstr>Greycliff CF Extra Bold</vt:lpstr>
      <vt:lpstr>Greycliff CF Heavy</vt:lpstr>
      <vt:lpstr>HelveticaNeueLT Std</vt:lpstr>
      <vt:lpstr>Office Theme</vt:lpstr>
      <vt:lpstr>PowerPoint Presentation</vt:lpstr>
      <vt:lpstr>2021 Showcase Overview</vt:lpstr>
      <vt:lpstr>PowerPoint Presentation</vt:lpstr>
      <vt:lpstr>PowerPoint Presentation</vt:lpstr>
      <vt:lpstr>PowerPoint Presentation</vt:lpstr>
      <vt:lpstr>Water bottle partner Crowd favorite! Fantastic visibility.   </vt:lpstr>
      <vt:lpstr>WIFI Partner Crowd favorite! Fantastic visibility.   </vt:lpstr>
      <vt:lpstr>Delegate bag Crowd favorite! Fantastic visibility.   </vt:lpstr>
      <vt:lpstr>Barista coffee cart   - SOLD!  Crowd favorite! Highly visited. Fantastic visibility.   </vt:lpstr>
      <vt:lpstr>PowerPoint Presentation</vt:lpstr>
      <vt:lpstr>PowerPoint Presentation</vt:lpstr>
      <vt:lpstr>Why be a part of the Illawarra Industry Showcase?</vt:lpstr>
      <vt:lpstr>Contact i3net today and speak with our CEO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Wallace</dc:creator>
  <cp:lastModifiedBy>Office 365</cp:lastModifiedBy>
  <cp:revision>44</cp:revision>
  <cp:lastPrinted>2021-01-28T01:02:00Z</cp:lastPrinted>
  <dcterms:created xsi:type="dcterms:W3CDTF">2017-04-04T07:12:34Z</dcterms:created>
  <dcterms:modified xsi:type="dcterms:W3CDTF">2021-01-28T22:03:16Z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0x010100F489E1F92B3A1941A95B86EB16FA43E4</vt:lpwstr>
  </property>
  <property fmtid="{D5CDD505-2E9C-101B-9397-08002B2CF9AE}" pid="3" name="Order">
    <vt:r8>100</vt:r8>
  </property>
</Properties>
</file>